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4"/>
  </p:sldMasterIdLst>
  <p:notesMasterIdLst>
    <p:notesMasterId r:id="rId132"/>
  </p:notesMasterIdLst>
  <p:sldIdLst>
    <p:sldId id="256" r:id="rId5"/>
    <p:sldId id="258" r:id="rId6"/>
    <p:sldId id="408" r:id="rId7"/>
    <p:sldId id="259" r:id="rId8"/>
    <p:sldId id="257" r:id="rId9"/>
    <p:sldId id="324" r:id="rId10"/>
    <p:sldId id="326" r:id="rId11"/>
    <p:sldId id="260" r:id="rId12"/>
    <p:sldId id="323" r:id="rId13"/>
    <p:sldId id="409" r:id="rId14"/>
    <p:sldId id="410" r:id="rId15"/>
    <p:sldId id="265" r:id="rId16"/>
    <p:sldId id="321" r:id="rId17"/>
    <p:sldId id="279" r:id="rId18"/>
    <p:sldId id="411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307" r:id="rId31"/>
    <p:sldId id="301" r:id="rId32"/>
    <p:sldId id="304" r:id="rId33"/>
    <p:sldId id="364" r:id="rId34"/>
    <p:sldId id="365" r:id="rId35"/>
    <p:sldId id="401" r:id="rId36"/>
    <p:sldId id="320" r:id="rId37"/>
    <p:sldId id="384" r:id="rId38"/>
    <p:sldId id="369" r:id="rId39"/>
    <p:sldId id="383" r:id="rId40"/>
    <p:sldId id="385" r:id="rId41"/>
    <p:sldId id="400" r:id="rId42"/>
    <p:sldId id="382" r:id="rId43"/>
    <p:sldId id="303" r:id="rId44"/>
    <p:sldId id="402" r:id="rId45"/>
    <p:sldId id="418" r:id="rId46"/>
    <p:sldId id="274" r:id="rId47"/>
    <p:sldId id="272" r:id="rId48"/>
    <p:sldId id="337" r:id="rId49"/>
    <p:sldId id="334" r:id="rId50"/>
    <p:sldId id="370" r:id="rId51"/>
    <p:sldId id="276" r:id="rId52"/>
    <p:sldId id="327" r:id="rId53"/>
    <p:sldId id="273" r:id="rId54"/>
    <p:sldId id="338" r:id="rId55"/>
    <p:sldId id="339" r:id="rId56"/>
    <p:sldId id="404" r:id="rId57"/>
    <p:sldId id="306" r:id="rId58"/>
    <p:sldId id="405" r:id="rId59"/>
    <p:sldId id="305" r:id="rId60"/>
    <p:sldId id="351" r:id="rId61"/>
    <p:sldId id="415" r:id="rId62"/>
    <p:sldId id="416" r:id="rId63"/>
    <p:sldId id="391" r:id="rId64"/>
    <p:sldId id="308" r:id="rId65"/>
    <p:sldId id="396" r:id="rId66"/>
    <p:sldId id="359" r:id="rId67"/>
    <p:sldId id="360" r:id="rId68"/>
    <p:sldId id="372" r:id="rId69"/>
    <p:sldId id="328" r:id="rId70"/>
    <p:sldId id="311" r:id="rId71"/>
    <p:sldId id="403" r:id="rId72"/>
    <p:sldId id="361" r:id="rId73"/>
    <p:sldId id="362" r:id="rId74"/>
    <p:sldId id="373" r:id="rId75"/>
    <p:sldId id="329" r:id="rId76"/>
    <p:sldId id="395" r:id="rId77"/>
    <p:sldId id="397" r:id="rId78"/>
    <p:sldId id="398" r:id="rId79"/>
    <p:sldId id="419" r:id="rId80"/>
    <p:sldId id="417" r:id="rId81"/>
    <p:sldId id="380" r:id="rId82"/>
    <p:sldId id="298" r:id="rId83"/>
    <p:sldId id="352" r:id="rId84"/>
    <p:sldId id="353" r:id="rId85"/>
    <p:sldId id="374" r:id="rId86"/>
    <p:sldId id="317" r:id="rId87"/>
    <p:sldId id="299" r:id="rId88"/>
    <p:sldId id="348" r:id="rId89"/>
    <p:sldId id="349" r:id="rId90"/>
    <p:sldId id="375" r:id="rId91"/>
    <p:sldId id="316" r:id="rId92"/>
    <p:sldId id="300" r:id="rId93"/>
    <p:sldId id="344" r:id="rId94"/>
    <p:sldId id="345" r:id="rId95"/>
    <p:sldId id="347" r:id="rId96"/>
    <p:sldId id="346" r:id="rId97"/>
    <p:sldId id="376" r:id="rId98"/>
    <p:sldId id="315" r:id="rId99"/>
    <p:sldId id="414" r:id="rId100"/>
    <p:sldId id="392" r:id="rId101"/>
    <p:sldId id="293" r:id="rId102"/>
    <p:sldId id="330" r:id="rId103"/>
    <p:sldId id="331" r:id="rId104"/>
    <p:sldId id="412" r:id="rId105"/>
    <p:sldId id="332" r:id="rId106"/>
    <p:sldId id="342" r:id="rId107"/>
    <p:sldId id="377" r:id="rId108"/>
    <p:sldId id="333" r:id="rId109"/>
    <p:sldId id="314" r:id="rId110"/>
    <p:sldId id="294" r:id="rId111"/>
    <p:sldId id="340" r:id="rId112"/>
    <p:sldId id="341" r:id="rId113"/>
    <p:sldId id="343" r:id="rId114"/>
    <p:sldId id="393" r:id="rId115"/>
    <p:sldId id="356" r:id="rId116"/>
    <p:sldId id="367" r:id="rId117"/>
    <p:sldId id="313" r:id="rId118"/>
    <p:sldId id="394" r:id="rId119"/>
    <p:sldId id="295" r:id="rId120"/>
    <p:sldId id="389" r:id="rId121"/>
    <p:sldId id="390" r:id="rId122"/>
    <p:sldId id="363" r:id="rId123"/>
    <p:sldId id="366" r:id="rId124"/>
    <p:sldId id="378" r:id="rId125"/>
    <p:sldId id="312" r:id="rId126"/>
    <p:sldId id="413" r:id="rId127"/>
    <p:sldId id="310" r:id="rId128"/>
    <p:sldId id="325" r:id="rId129"/>
    <p:sldId id="322" r:id="rId130"/>
    <p:sldId id="267" r:id="rId131"/>
  </p:sldIdLst>
  <p:sldSz cx="9144000" cy="6858000" type="screen4x3"/>
  <p:notesSz cx="6669088" cy="9926638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5FF9A8-FE88-24CE-0D86-0A946E24E8ED}" v="30" dt="2022-07-24T20:42:18.938"/>
    <p1510:client id="{721B88A7-967F-4646-9810-1AC0F8EFF9DC}" v="178" dt="2022-07-24T20:42:50.721"/>
    <p1510:client id="{80FC354A-3652-447D-B06E-EA60A283BF78}" v="74" dt="2022-07-25T04:56:02.627"/>
    <p1510:client id="{A1C3962D-8EA9-8976-F494-B5E69D67D110}" v="6" dt="2022-07-25T01:49:45.350"/>
    <p1510:client id="{ACBFECA4-4B8A-60F6-C020-D0714320C633}" v="39" dt="2022-07-24T04:05:27.435"/>
    <p1510:client id="{BDB4399A-6D98-6FC8-5034-E69C65D8CA3B}" v="479" dt="2022-07-24T19:58:10.369"/>
    <p1510:client id="{EAF2A59D-5476-049C-45F7-055C4AD9F7FE}" v="6" dt="2022-07-24T13:37:50.699"/>
    <p1510:client id="{FBECF448-5763-2265-3E9C-1806FFF6D05F}" v="107" dt="2022-07-24T20:25:34.242"/>
    <p1510:client id="{FFFF97A2-388D-24B8-07E2-0052D6866944}" v="30" dt="2022-07-24T17:09:26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svg"/><Relationship Id="rId1" Type="http://schemas.openxmlformats.org/officeDocument/2006/relationships/image" Target="../media/image109.png"/><Relationship Id="rId4" Type="http://schemas.openxmlformats.org/officeDocument/2006/relationships/image" Target="../media/image1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svg"/><Relationship Id="rId1" Type="http://schemas.openxmlformats.org/officeDocument/2006/relationships/image" Target="../media/image109.png"/><Relationship Id="rId4" Type="http://schemas.openxmlformats.org/officeDocument/2006/relationships/image" Target="../media/image1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C34989-124D-4B1C-83CF-6289745A22A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960CFE6-C260-4BE3-A7B5-782E85E7AD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Thank You</a:t>
          </a:r>
          <a:endParaRPr lang="en-US"/>
        </a:p>
      </dgm:t>
    </dgm:pt>
    <dgm:pt modelId="{E9905053-BE0C-4916-99D7-60C970366496}" type="parTrans" cxnId="{095F5F7A-0F70-40D2-917D-2237F5BBA740}">
      <dgm:prSet/>
      <dgm:spPr/>
      <dgm:t>
        <a:bodyPr/>
        <a:lstStyle/>
        <a:p>
          <a:endParaRPr lang="en-US"/>
        </a:p>
      </dgm:t>
    </dgm:pt>
    <dgm:pt modelId="{5E805194-E531-456C-9888-532F46B24B73}" type="sibTrans" cxnId="{095F5F7A-0F70-40D2-917D-2237F5BBA740}">
      <dgm:prSet/>
      <dgm:spPr/>
      <dgm:t>
        <a:bodyPr/>
        <a:lstStyle/>
        <a:p>
          <a:endParaRPr lang="en-US"/>
        </a:p>
      </dgm:t>
    </dgm:pt>
    <dgm:pt modelId="{21C2D8FA-56AC-47C0-94B1-37A2A38FD2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Questions?</a:t>
          </a:r>
          <a:endParaRPr lang="en-US"/>
        </a:p>
      </dgm:t>
    </dgm:pt>
    <dgm:pt modelId="{D42A2D7F-0BF7-41D2-8331-35CB72151708}" type="parTrans" cxnId="{FAF5C058-B6A0-495A-AD7D-50966B9BF879}">
      <dgm:prSet/>
      <dgm:spPr/>
      <dgm:t>
        <a:bodyPr/>
        <a:lstStyle/>
        <a:p>
          <a:endParaRPr lang="en-US"/>
        </a:p>
      </dgm:t>
    </dgm:pt>
    <dgm:pt modelId="{1AAF3A7B-3608-4F4A-AB5C-FF014CEEDEB6}" type="sibTrans" cxnId="{FAF5C058-B6A0-495A-AD7D-50966B9BF879}">
      <dgm:prSet/>
      <dgm:spPr/>
      <dgm:t>
        <a:bodyPr/>
        <a:lstStyle/>
        <a:p>
          <a:endParaRPr lang="en-US"/>
        </a:p>
      </dgm:t>
    </dgm:pt>
    <dgm:pt modelId="{6F8D0CC5-F65A-4531-9ACC-B139AFA7C55A}" type="pres">
      <dgm:prSet presAssocID="{B4C34989-124D-4B1C-83CF-6289745A22A3}" presName="root" presStyleCnt="0">
        <dgm:presLayoutVars>
          <dgm:dir/>
          <dgm:resizeHandles val="exact"/>
        </dgm:presLayoutVars>
      </dgm:prSet>
      <dgm:spPr/>
    </dgm:pt>
    <dgm:pt modelId="{7016374A-32D1-4D88-A0C3-D51F34955328}" type="pres">
      <dgm:prSet presAssocID="{F960CFE6-C260-4BE3-A7B5-782E85E7AD3D}" presName="compNode" presStyleCnt="0"/>
      <dgm:spPr/>
    </dgm:pt>
    <dgm:pt modelId="{EE7E654A-4A00-4C88-B909-749DD0B9CCC1}" type="pres">
      <dgm:prSet presAssocID="{F960CFE6-C260-4BE3-A7B5-782E85E7AD3D}" presName="bgRect" presStyleLbl="bgShp" presStyleIdx="0" presStyleCnt="2"/>
      <dgm:spPr/>
    </dgm:pt>
    <dgm:pt modelId="{966F9397-44BE-4954-B6FA-21A32FAB40B7}" type="pres">
      <dgm:prSet presAssocID="{F960CFE6-C260-4BE3-A7B5-782E85E7AD3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BE00546E-18F4-404C-8C60-CF6D67EA66AE}" type="pres">
      <dgm:prSet presAssocID="{F960CFE6-C260-4BE3-A7B5-782E85E7AD3D}" presName="spaceRect" presStyleCnt="0"/>
      <dgm:spPr/>
    </dgm:pt>
    <dgm:pt modelId="{1E769A81-A80C-4A48-AF89-F3130A325F5D}" type="pres">
      <dgm:prSet presAssocID="{F960CFE6-C260-4BE3-A7B5-782E85E7AD3D}" presName="parTx" presStyleLbl="revTx" presStyleIdx="0" presStyleCnt="2">
        <dgm:presLayoutVars>
          <dgm:chMax val="0"/>
          <dgm:chPref val="0"/>
        </dgm:presLayoutVars>
      </dgm:prSet>
      <dgm:spPr/>
    </dgm:pt>
    <dgm:pt modelId="{84C3ADE1-5103-47AD-B891-4ABC7AEFAE6B}" type="pres">
      <dgm:prSet presAssocID="{5E805194-E531-456C-9888-532F46B24B73}" presName="sibTrans" presStyleCnt="0"/>
      <dgm:spPr/>
    </dgm:pt>
    <dgm:pt modelId="{71BD35A0-F67A-4A92-A226-5CFF04F79D2E}" type="pres">
      <dgm:prSet presAssocID="{21C2D8FA-56AC-47C0-94B1-37A2A38FD25D}" presName="compNode" presStyleCnt="0"/>
      <dgm:spPr/>
    </dgm:pt>
    <dgm:pt modelId="{D78F1C97-E94C-4286-97BF-C89682B7AB56}" type="pres">
      <dgm:prSet presAssocID="{21C2D8FA-56AC-47C0-94B1-37A2A38FD25D}" presName="bgRect" presStyleLbl="bgShp" presStyleIdx="1" presStyleCnt="2"/>
      <dgm:spPr/>
    </dgm:pt>
    <dgm:pt modelId="{FFF4AFB6-4B4E-4DE7-A325-C5CF84CCD2EC}" type="pres">
      <dgm:prSet presAssocID="{21C2D8FA-56AC-47C0-94B1-37A2A38FD2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6841D93E-AEA6-4F54-AE83-22DD8FDB804A}" type="pres">
      <dgm:prSet presAssocID="{21C2D8FA-56AC-47C0-94B1-37A2A38FD25D}" presName="spaceRect" presStyleCnt="0"/>
      <dgm:spPr/>
    </dgm:pt>
    <dgm:pt modelId="{3FCCB651-2E73-4033-A33A-BBE1E3FD1C04}" type="pres">
      <dgm:prSet presAssocID="{21C2D8FA-56AC-47C0-94B1-37A2A38FD25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0F0FD21-A2FD-4475-84AE-8F2FDA0E08BA}" type="presOf" srcId="{B4C34989-124D-4B1C-83CF-6289745A22A3}" destId="{6F8D0CC5-F65A-4531-9ACC-B139AFA7C55A}" srcOrd="0" destOrd="0" presId="urn:microsoft.com/office/officeart/2018/2/layout/IconVerticalSolidList"/>
    <dgm:cxn modelId="{F11F4673-C835-4F73-B12A-0672441304B1}" type="presOf" srcId="{21C2D8FA-56AC-47C0-94B1-37A2A38FD25D}" destId="{3FCCB651-2E73-4033-A33A-BBE1E3FD1C04}" srcOrd="0" destOrd="0" presId="urn:microsoft.com/office/officeart/2018/2/layout/IconVerticalSolidList"/>
    <dgm:cxn modelId="{FAF5C058-B6A0-495A-AD7D-50966B9BF879}" srcId="{B4C34989-124D-4B1C-83CF-6289745A22A3}" destId="{21C2D8FA-56AC-47C0-94B1-37A2A38FD25D}" srcOrd="1" destOrd="0" parTransId="{D42A2D7F-0BF7-41D2-8331-35CB72151708}" sibTransId="{1AAF3A7B-3608-4F4A-AB5C-FF014CEEDEB6}"/>
    <dgm:cxn modelId="{095F5F7A-0F70-40D2-917D-2237F5BBA740}" srcId="{B4C34989-124D-4B1C-83CF-6289745A22A3}" destId="{F960CFE6-C260-4BE3-A7B5-782E85E7AD3D}" srcOrd="0" destOrd="0" parTransId="{E9905053-BE0C-4916-99D7-60C970366496}" sibTransId="{5E805194-E531-456C-9888-532F46B24B73}"/>
    <dgm:cxn modelId="{6E8C00E4-789E-4999-ACB6-EC5D2BD6DEE7}" type="presOf" srcId="{F960CFE6-C260-4BE3-A7B5-782E85E7AD3D}" destId="{1E769A81-A80C-4A48-AF89-F3130A325F5D}" srcOrd="0" destOrd="0" presId="urn:microsoft.com/office/officeart/2018/2/layout/IconVerticalSolidList"/>
    <dgm:cxn modelId="{E520B80A-4FD0-4296-8C98-B89566D4A965}" type="presParOf" srcId="{6F8D0CC5-F65A-4531-9ACC-B139AFA7C55A}" destId="{7016374A-32D1-4D88-A0C3-D51F34955328}" srcOrd="0" destOrd="0" presId="urn:microsoft.com/office/officeart/2018/2/layout/IconVerticalSolidList"/>
    <dgm:cxn modelId="{4A92BA10-ADBA-4669-8406-86E523C1CFAE}" type="presParOf" srcId="{7016374A-32D1-4D88-A0C3-D51F34955328}" destId="{EE7E654A-4A00-4C88-B909-749DD0B9CCC1}" srcOrd="0" destOrd="0" presId="urn:microsoft.com/office/officeart/2018/2/layout/IconVerticalSolidList"/>
    <dgm:cxn modelId="{C6FB1182-90CB-420C-A9E1-B5B0051CCA5A}" type="presParOf" srcId="{7016374A-32D1-4D88-A0C3-D51F34955328}" destId="{966F9397-44BE-4954-B6FA-21A32FAB40B7}" srcOrd="1" destOrd="0" presId="urn:microsoft.com/office/officeart/2018/2/layout/IconVerticalSolidList"/>
    <dgm:cxn modelId="{9DF3A17C-54A9-44D5-995D-58D92F28F5D4}" type="presParOf" srcId="{7016374A-32D1-4D88-A0C3-D51F34955328}" destId="{BE00546E-18F4-404C-8C60-CF6D67EA66AE}" srcOrd="2" destOrd="0" presId="urn:microsoft.com/office/officeart/2018/2/layout/IconVerticalSolidList"/>
    <dgm:cxn modelId="{97AFBAA9-E2FA-443F-B3E9-A7974D07080B}" type="presParOf" srcId="{7016374A-32D1-4D88-A0C3-D51F34955328}" destId="{1E769A81-A80C-4A48-AF89-F3130A325F5D}" srcOrd="3" destOrd="0" presId="urn:microsoft.com/office/officeart/2018/2/layout/IconVerticalSolidList"/>
    <dgm:cxn modelId="{A1B4F0B7-781D-4DEF-A3C2-84A650E35D88}" type="presParOf" srcId="{6F8D0CC5-F65A-4531-9ACC-B139AFA7C55A}" destId="{84C3ADE1-5103-47AD-B891-4ABC7AEFAE6B}" srcOrd="1" destOrd="0" presId="urn:microsoft.com/office/officeart/2018/2/layout/IconVerticalSolidList"/>
    <dgm:cxn modelId="{F3B93FFE-AFC3-4048-9B5C-79D72CA3CEDA}" type="presParOf" srcId="{6F8D0CC5-F65A-4531-9ACC-B139AFA7C55A}" destId="{71BD35A0-F67A-4A92-A226-5CFF04F79D2E}" srcOrd="2" destOrd="0" presId="urn:microsoft.com/office/officeart/2018/2/layout/IconVerticalSolidList"/>
    <dgm:cxn modelId="{2A8BCA6D-5319-4E79-81CD-0C853D947936}" type="presParOf" srcId="{71BD35A0-F67A-4A92-A226-5CFF04F79D2E}" destId="{D78F1C97-E94C-4286-97BF-C89682B7AB56}" srcOrd="0" destOrd="0" presId="urn:microsoft.com/office/officeart/2018/2/layout/IconVerticalSolidList"/>
    <dgm:cxn modelId="{73D206CF-45CC-420D-8BB3-1608A42802D2}" type="presParOf" srcId="{71BD35A0-F67A-4A92-A226-5CFF04F79D2E}" destId="{FFF4AFB6-4B4E-4DE7-A325-C5CF84CCD2EC}" srcOrd="1" destOrd="0" presId="urn:microsoft.com/office/officeart/2018/2/layout/IconVerticalSolidList"/>
    <dgm:cxn modelId="{9CCE73B6-C4B1-4667-A8E0-5055BAEBD422}" type="presParOf" srcId="{71BD35A0-F67A-4A92-A226-5CFF04F79D2E}" destId="{6841D93E-AEA6-4F54-AE83-22DD8FDB804A}" srcOrd="2" destOrd="0" presId="urn:microsoft.com/office/officeart/2018/2/layout/IconVerticalSolidList"/>
    <dgm:cxn modelId="{3E4DE22C-BF82-4B36-A83F-01CD13412944}" type="presParOf" srcId="{71BD35A0-F67A-4A92-A226-5CFF04F79D2E}" destId="{3FCCB651-2E73-4033-A33A-BBE1E3FD1C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E654A-4A00-4C88-B909-749DD0B9CCC1}">
      <dsp:nvSpPr>
        <dsp:cNvPr id="0" name=""/>
        <dsp:cNvSpPr/>
      </dsp:nvSpPr>
      <dsp:spPr>
        <a:xfrm>
          <a:off x="0" y="584234"/>
          <a:ext cx="2459105" cy="10785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F9397-44BE-4954-B6FA-21A32FAB40B7}">
      <dsp:nvSpPr>
        <dsp:cNvPr id="0" name=""/>
        <dsp:cNvSpPr/>
      </dsp:nvSpPr>
      <dsp:spPr>
        <a:xfrm>
          <a:off x="326272" y="826916"/>
          <a:ext cx="593223" cy="5932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69A81-A80C-4A48-AF89-F3130A325F5D}">
      <dsp:nvSpPr>
        <dsp:cNvPr id="0" name=""/>
        <dsp:cNvSpPr/>
      </dsp:nvSpPr>
      <dsp:spPr>
        <a:xfrm>
          <a:off x="1245768" y="584234"/>
          <a:ext cx="1213336" cy="1078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50" tIns="114150" rIns="114150" bIns="11415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Thank You</a:t>
          </a:r>
          <a:endParaRPr lang="en-US" sz="1600" kern="1200"/>
        </a:p>
      </dsp:txBody>
      <dsp:txXfrm>
        <a:off x="1245768" y="584234"/>
        <a:ext cx="1213336" cy="1078587"/>
      </dsp:txXfrm>
    </dsp:sp>
    <dsp:sp modelId="{D78F1C97-E94C-4286-97BF-C89682B7AB56}">
      <dsp:nvSpPr>
        <dsp:cNvPr id="0" name=""/>
        <dsp:cNvSpPr/>
      </dsp:nvSpPr>
      <dsp:spPr>
        <a:xfrm>
          <a:off x="0" y="1932468"/>
          <a:ext cx="2459105" cy="10785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F4AFB6-4B4E-4DE7-A325-C5CF84CCD2EC}">
      <dsp:nvSpPr>
        <dsp:cNvPr id="0" name=""/>
        <dsp:cNvSpPr/>
      </dsp:nvSpPr>
      <dsp:spPr>
        <a:xfrm>
          <a:off x="326272" y="2175151"/>
          <a:ext cx="593223" cy="5932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CB651-2E73-4033-A33A-BBE1E3FD1C04}">
      <dsp:nvSpPr>
        <dsp:cNvPr id="0" name=""/>
        <dsp:cNvSpPr/>
      </dsp:nvSpPr>
      <dsp:spPr>
        <a:xfrm>
          <a:off x="1245768" y="1932468"/>
          <a:ext cx="1213336" cy="1078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50" tIns="114150" rIns="114150" bIns="11415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Questions?</a:t>
          </a:r>
          <a:endParaRPr lang="en-US" sz="1600" kern="1200"/>
        </a:p>
      </dsp:txBody>
      <dsp:txXfrm>
        <a:off x="1245768" y="1932468"/>
        <a:ext cx="1213336" cy="1078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2:56:46.9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11081 11827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2:56:46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10213 12631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2:56:46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10213 12314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08:04:1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08:04:2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08:04:1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08:04:2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08:30:08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A5A2AB-63F6-46D3-B9EC-E9638A971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F6A6AB-9962-41D3-8887-F019F776AC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B70DC678-174A-47B6-82A8-8ADF0E474CFE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F574F65-E346-4E60-83CC-BA6AC2DD31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F9FCE6D-206C-41DE-B8D1-6A1401BDD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A608A-0877-4BC9-81D5-2CCDF0E88B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F9320-4FD8-42E1-B943-65B78FE18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4E27D47-65AD-4ECB-950D-E7026BA601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E27D47-65AD-4ECB-950D-E7026BA6017E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4146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RS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+ </a:t>
            </a:r>
            <a:r>
              <a:rPr lang="en-US" sz="1800" b="0" i="0" u="none" strike="noStrike" kern="12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RW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+ DB7-DB0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Hexa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decimal (0x)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Function 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00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0011 0011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33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Function set to 8-bit mode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00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0010 1000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28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 lines, 5 x 8 matrix in 4-bit mode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00 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0000 0001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01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Clear display screen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00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1000 0000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Cursor at home position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00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0000 1100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0e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Display on cursor on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00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0011 0010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32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Function set to 8-bit mode again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00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1100 0000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 to 2nd line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11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</a:t>
            </a:r>
            <a:r>
              <a:rPr lang="en-US" sz="1800" b="0" i="0" u="none" strike="noStrike" kern="120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xxxx</a:t>
            </a: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</a:t>
            </a:r>
            <a:r>
              <a:rPr lang="en-US" sz="1800" b="0" i="0" u="none" strike="noStrike" kern="120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xxxx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Read data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E27D47-65AD-4ECB-950D-E7026BA6017E}" type="slidenum">
              <a:rPr lang="en-US" altLang="en-US" smtClean="0"/>
              <a:pPr>
                <a:defRPr/>
              </a:pPr>
              <a:t>106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963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AA81E1-B0A1-4E85-A67B-190A449F0111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05DBEB-5AA7-415C-8368-E92C13CA684B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16C1BC-DEA6-4696-AF22-B8D718088528}"/>
              </a:ext>
            </a:extLst>
          </p:cNvPr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E02DA04-A0FB-4E0E-9C96-36C0452BA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0E5B3-6BCB-4F1B-BFA9-62A6CAC60579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2C278C-FB00-4BC3-86D0-AF001E60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117764B-E586-40CE-9C50-657EE053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6CA4E-DE39-4AE9-8C78-A987451101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066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5A666-E8C7-41A1-A052-9102C093E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FF86EE-1A15-4738-9148-EFB413AE43FF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016DE-FAD8-4D42-87CE-14B48C41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D013A-297D-49C7-AFAC-798764C49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3C042-076B-47DD-B6F4-0E971D594E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6005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090466-1C39-4D0D-85C1-29E242E59948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8A8FB4-E689-416D-89A1-E1D073ECCB09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6B622C2-1A05-4562-9D0C-36BE07113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EF7678-E9C3-4776-9F3E-3F2930C04405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EB3EC21-746E-4F63-8511-5EE17D764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48FB8D0-2EC7-400A-8D86-0A9A0DCE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2FDF9-E9DB-467E-B6BF-2A103ED249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8469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3A942-E7B3-4D4E-BE2A-6769B35E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E3085-5A5E-445E-B2BF-C9BCD1A9D468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1E02E-EB0D-4134-B8EF-B0B6B12D4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93A56-F9C4-4C69-9D65-73F473F1C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5CC891-FA5B-4B8F-992B-26B68B044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0048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549B45-8B4F-46F0-BD91-6F0F1176AA19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368025-7AAB-4734-B4A0-00ED5C01424B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6440D6-DB73-4C20-9201-E1E9C1A6C0AB}"/>
              </a:ext>
            </a:extLst>
          </p:cNvPr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6C4FDB3-552A-444B-986A-FC98CD54E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DC2F6-F278-439A-8757-E5B4EADC466D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3BA678-579F-4A39-ADB0-0E0788549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13FCF4-7E6B-4921-B89B-72E154BB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67384-BC01-43E3-A322-5D9E65DE01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07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A31E816-9063-469B-BC98-3F85F81D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DF057-714D-441C-A9EC-AC4A81B22F9F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E956E2-984C-49D2-8639-2BDB20520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876CD9D-2B63-41C5-94AF-0A19624D1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79507-9DDC-448A-B07E-761E27A1C6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6858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643DABD-EC3D-4EED-8455-1BC4BA194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A605A5-8051-487F-80A0-772DFCA9D2D4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923DDB-B82B-471F-B79E-CF386113A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15A4E47-B367-44BD-8F70-7ECBC863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008437-81EC-4381-8C8C-4075316239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916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2A7E997-FF38-4D57-90DF-533F9958E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6AA515-172C-4D2D-B328-5C5CBC3AC21F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A6DEB64-26B1-4A59-BB4D-49AEDE927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BA92718-B449-45D6-86D1-92D8D8B0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44A05E-DEF7-44F6-96EA-28B5832EB5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802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772405-AA2D-4384-9529-AFFE7CDEA825}"/>
              </a:ext>
            </a:extLst>
          </p:cNvPr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D5E589-F4F6-4E31-BD2A-810CC2E7CA88}"/>
              </a:ext>
            </a:extLst>
          </p:cNvPr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2FFB3DC3-E245-4DD8-B240-A2A24178E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0442A4-A18C-49BD-B348-9B31EA4FD9AF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41455A7-1827-4AFF-BE9C-C2994C12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A7C64345-690A-4171-A23A-BA49CC22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ADA1F-7C76-4D37-8620-86F8709D37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2533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666268-D70D-4122-82D8-F53C003E618D}"/>
              </a:ext>
            </a:extLst>
          </p:cNvPr>
          <p:cNvSpPr/>
          <p:nvPr/>
        </p:nvSpPr>
        <p:spPr>
          <a:xfrm>
            <a:off x="0" y="0"/>
            <a:ext cx="30384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3AE734-B025-459B-B4D3-6E0DFFA98A57}"/>
              </a:ext>
            </a:extLst>
          </p:cNvPr>
          <p:cNvSpPr/>
          <p:nvPr/>
        </p:nvSpPr>
        <p:spPr>
          <a:xfrm>
            <a:off x="3030538" y="0"/>
            <a:ext cx="476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1D2E5AF-5C0E-4196-A7C7-F10AF7B5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9250" y="6459538"/>
            <a:ext cx="1963738" cy="365125"/>
          </a:xfrm>
        </p:spPr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fld id="{F5BC73AE-E09F-463F-9786-38DECC6F4865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D9BB3F6-58DF-4C7D-BBAD-7E91D0FBF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450" y="6459538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BFAB585-3ED8-49FF-ABC5-A8DE96D1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67385CA-0680-4131-A81E-6B9BAD026B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6842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18E1A9-D527-4702-904E-94EF9B0F846E}"/>
              </a:ext>
            </a:extLst>
          </p:cNvPr>
          <p:cNvSpPr/>
          <p:nvPr/>
        </p:nvSpPr>
        <p:spPr>
          <a:xfrm>
            <a:off x="0" y="4953000"/>
            <a:ext cx="9142413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690937-0850-4721-8598-F03CF6A23FAB}"/>
              </a:ext>
            </a:extLst>
          </p:cNvPr>
          <p:cNvSpPr/>
          <p:nvPr/>
        </p:nvSpPr>
        <p:spPr>
          <a:xfrm>
            <a:off x="0" y="4914900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A222B8E8-4486-44CA-8DBE-08111E47A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68B84-579E-49F9-8561-67D3AAEF2BFB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CF32958-3753-48D9-AE17-46DFF4CD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025C6896-B6FB-48AB-8417-E02A95A30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521BEE-1487-4F0F-B2B8-399B41A976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B9F674-9F43-4FB6-8A26-B77C58CEDC8F}"/>
              </a:ext>
            </a:extLst>
          </p:cNvPr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0FEEA-E256-4EAF-BEF5-62C83618072B}"/>
              </a:ext>
            </a:extLst>
          </p:cNvPr>
          <p:cNvSpPr/>
          <p:nvPr/>
        </p:nvSpPr>
        <p:spPr>
          <a:xfrm>
            <a:off x="0" y="6334125"/>
            <a:ext cx="9144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865FBE-6552-4664-BAB7-80D96346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287338"/>
            <a:ext cx="75438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9" name="Text Placeholder 2">
            <a:extLst>
              <a:ext uri="{FF2B5EF4-FFF2-40B4-BE49-F238E27FC236}">
                <a16:creationId xmlns:a16="http://schemas.microsoft.com/office/drawing/2014/main" id="{176CE9B2-A371-4E7D-A0F2-98F4C4A890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22325" y="1846263"/>
            <a:ext cx="75438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997B7-31FA-438C-A0F7-BF0C67337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325" y="6459538"/>
            <a:ext cx="185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AC191221-5648-4B56-8581-993FE26DC451}" type="datetimeFigureOut">
              <a:rPr lang="en-US"/>
              <a:pPr>
                <a:defRPr/>
              </a:pPr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8A1C9-13C6-45E8-B9DC-1E41C54F4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5425" y="6459538"/>
            <a:ext cx="361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9532D-B202-4224-85B0-9E915C387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4738" y="6459538"/>
            <a:ext cx="984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 smtClean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D9FC3438-A56D-49CD-B72B-FCE07ED988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497513-9347-4873-9B2E-08AA80FBF73F}"/>
              </a:ext>
            </a:extLst>
          </p:cNvPr>
          <p:cNvCxnSpPr/>
          <p:nvPr/>
        </p:nvCxnSpPr>
        <p:spPr>
          <a:xfrm>
            <a:off x="895350" y="1738313"/>
            <a:ext cx="74755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0" r:id="rId2"/>
    <p:sldLayoutId id="2147483876" r:id="rId3"/>
    <p:sldLayoutId id="2147483871" r:id="rId4"/>
    <p:sldLayoutId id="2147483872" r:id="rId5"/>
    <p:sldLayoutId id="2147483873" r:id="rId6"/>
    <p:sldLayoutId id="2147483877" r:id="rId7"/>
    <p:sldLayoutId id="2147483878" r:id="rId8"/>
    <p:sldLayoutId id="2147483879" r:id="rId9"/>
    <p:sldLayoutId id="2147483874" r:id="rId10"/>
    <p:sldLayoutId id="2147483880" r:id="rId11"/>
  </p:sldLayoutIdLst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fontAlgn="base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onents101.com/displays/16x2-lcd-pinout-datasheet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hyperlink" Target="https://www.mouser.in/datasheet/2/813/HCSR04-2307007.pdf" TargetMode="Externa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c-stepperonline.com/nema-17-stepper-motor-datasheet/nema-17-unipolar-1-8deg-15-8ncm-22-4oz-in-0-31a-12v-42x42x33mm-6-wires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uniofmora-my.sharepoint.com/personal/tharanganakm_20_uom_lk/Documents/automatic%20pipe%20cutting%20machine.pptx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datasheetspdf.com/pdf-file/69631/STMicroelectronics/L293D/1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tronic.lk/" TargetMode="External"/><Relationship Id="rId2" Type="http://schemas.openxmlformats.org/officeDocument/2006/relationships/hyperlink" Target="https://www.electronicwings.com/avr-atmeg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file/d/1nu86kDYH1PtJV-QbK96FR9jovnH52Mws/view?usp=sharing" TargetMode="External"/><Relationship Id="rId5" Type="http://schemas.openxmlformats.org/officeDocument/2006/relationships/hyperlink" Target="https://drive.google.com/file/d/1l987t_xdUDQwoZVKXyOeCLS4ZEMxx5yd/view?usp=sharing" TargetMode="External"/><Relationship Id="rId4" Type="http://schemas.openxmlformats.org/officeDocument/2006/relationships/hyperlink" Target="https://www.youtube.com/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customXml" Target="../ink/ink5.xml"/><Relationship Id="rId5" Type="http://schemas.openxmlformats.org/officeDocument/2006/relationships/image" Target="../media/image18.png"/><Relationship Id="rId4" Type="http://schemas.openxmlformats.org/officeDocument/2006/relationships/customXml" Target="../ink/ink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a-JuZwQSUZYAf9ATzLBtjhQVuRaqpKGj?usp=sharing" TargetMode="External"/><Relationship Id="rId2" Type="http://schemas.openxmlformats.org/officeDocument/2006/relationships/hyperlink" Target="https://www.omc-stepperonline.com/nema-17-stepper-motor-datasheet/nema-17-unipolar-1-8deg-15-8ncm-22-4oz-in-0-31a-12v-42x42x33mm-6-wires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in/datasheet/2/813/HCSR04-2307007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rive.google.com/file/d/1HSuMoYTHTb9IgbnWdi8wxe0oAgE0s5xc/view?usp=sharing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d3HOpQUuzncxyCeDQ7-yZyzzkoH_pUXo/view?usp=sharing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ZP28eiGIYe9E7ZHggpAdx_H_i682eJCu/view?usp=sharing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s://www.handsontec.com/dataspecs/motor_fan/775-Motor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customXml" Target="../ink/ink7.xml"/><Relationship Id="rId5" Type="http://schemas.openxmlformats.org/officeDocument/2006/relationships/image" Target="../media/image18.png"/><Relationship Id="rId4" Type="http://schemas.openxmlformats.org/officeDocument/2006/relationships/customXml" Target="../ink/ink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drive.google.com/drive/folders/1-g542Yw-wO8iKtjyBc5C5We-NeQ-pRMK?usp=shar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omponents101.com/motors/nema17-stepper-moto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s://www.handsontec.com/dataspecs/motor_fan/775-Motor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realpars.com/wp-content/uploads/2020/07/Inductive-sensor-NBB1.5-5GM25-E2-V3-PEPPERL%2BFUCHS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AFF70B51-CAA3-4C39-AD36-8AA580195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0" y="2057400"/>
            <a:ext cx="6972300" cy="2177256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en-US" sz="6000" b="1">
                <a:solidFill>
                  <a:schemeClr val="tx1"/>
                </a:solidFill>
              </a:rPr>
              <a:t>Automatic Pipe Cutting Machine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5AD3F-05BA-4E96-9E5F-2AF27230D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90550"/>
          </a:xfrm>
        </p:spPr>
        <p:txBody>
          <a:bodyPr rtlCol="0"/>
          <a:lstStyle/>
          <a:p>
            <a:pPr fontAlgn="t">
              <a:spcAft>
                <a:spcPts val="0"/>
              </a:spcAft>
              <a:buFont typeface="Wingdings 3"/>
              <a:buNone/>
              <a:defRPr/>
            </a:pPr>
            <a:r>
              <a:rPr lang="en-US" sz="2800" b="1">
                <a:solidFill>
                  <a:schemeClr val="tx1">
                    <a:lumMod val="95000"/>
                    <a:lumOff val="5000"/>
                  </a:schemeClr>
                </a:solidFill>
              </a:rPr>
              <a:t>Group No :39</a:t>
            </a:r>
          </a:p>
          <a:p>
            <a:pPr fontAlgn="t">
              <a:spcAft>
                <a:spcPts val="0"/>
              </a:spcAft>
              <a:buFont typeface="Wingdings 3"/>
              <a:buNone/>
              <a:defRPr/>
            </a:pPr>
            <a:endParaRPr lang="en-US"/>
          </a:p>
        </p:txBody>
      </p:sp>
      <p:sp>
        <p:nvSpPr>
          <p:cNvPr id="9220" name="TextBox 3">
            <a:extLst>
              <a:ext uri="{FF2B5EF4-FFF2-40B4-BE49-F238E27FC236}">
                <a16:creationId xmlns:a16="http://schemas.microsoft.com/office/drawing/2014/main" id="{79F7BFD4-16E6-4966-B946-536E476F0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100" y="1167606"/>
            <a:ext cx="61722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latin typeface="Arial"/>
                <a:cs typeface="Arial"/>
              </a:rPr>
              <a:t>IN 1900 ( ICT Project)</a:t>
            </a:r>
          </a:p>
          <a:p>
            <a:pPr algn="ctr" eaLnBrk="1" hangingPunct="1"/>
            <a:endParaRPr lang="en-US" altLang="en-US" sz="2400" b="1">
              <a:highlight>
                <a:srgbClr val="FFFF00"/>
              </a:highlight>
              <a:cs typeface="Calibri"/>
            </a:endParaRPr>
          </a:p>
          <a:p>
            <a:pPr algn="ctr" eaLnBrk="1" hangingPunct="1"/>
            <a:r>
              <a:rPr lang="en-US" altLang="en-US" sz="2400" b="1">
                <a:latin typeface="Calibri"/>
                <a:cs typeface="Calibri"/>
              </a:rPr>
              <a:t>Final Evaluation</a:t>
            </a:r>
            <a:endParaRPr lang="en-US" altLang="en-US" sz="2400" b="1">
              <a:highlight>
                <a:srgbClr val="FFFF00"/>
              </a:highlight>
              <a:latin typeface="Calibri"/>
              <a:cs typeface="Calibri"/>
            </a:endParaRPr>
          </a:p>
          <a:p>
            <a:pPr algn="ctr" eaLnBrk="1" hangingPunct="1"/>
            <a:endParaRPr lang="en-US" altLang="en-US" b="1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DA74B-0C1B-4F8B-9593-DA42A5B8C420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EF3998-9C2E-460C-A50A-539883FE3057}"/>
              </a:ext>
            </a:extLst>
          </p:cNvPr>
          <p:cNvSpPr txBox="1"/>
          <p:nvPr/>
        </p:nvSpPr>
        <p:spPr>
          <a:xfrm>
            <a:off x="4055307" y="51233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B9B126-8859-4452-AEA7-3D9EB4558B5C}"/>
              </a:ext>
            </a:extLst>
          </p:cNvPr>
          <p:cNvSpPr txBox="1"/>
          <p:nvPr/>
        </p:nvSpPr>
        <p:spPr>
          <a:xfrm>
            <a:off x="415636" y="280554"/>
            <a:ext cx="83547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Calibri"/>
                <a:cs typeface="Calibri"/>
              </a:rPr>
              <a:t>Schematic  Diagram of the System </a:t>
            </a:r>
            <a:r>
              <a:rPr lang="en-US" altLang="en-US" sz="3600">
                <a:solidFill>
                  <a:schemeClr val="tx1"/>
                </a:solidFill>
              </a:rPr>
              <a:t>(Cont’d) </a:t>
            </a:r>
            <a:endParaRPr lang="en-US" sz="360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342EE-E824-1E83-AB9B-6030898B07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24" y="1025208"/>
            <a:ext cx="7680960" cy="5334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8570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3E0A2A52-687E-4C69-B59C-2D2FD84B3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196698"/>
              </p:ext>
            </p:extLst>
          </p:nvPr>
        </p:nvGraphicFramePr>
        <p:xfrm>
          <a:off x="898187" y="1114899"/>
          <a:ext cx="775943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6996">
                  <a:extLst>
                    <a:ext uri="{9D8B030D-6E8A-4147-A177-3AD203B41FA5}">
                      <a16:colId xmlns:a16="http://schemas.microsoft.com/office/drawing/2014/main" val="4041324955"/>
                    </a:ext>
                  </a:extLst>
                </a:gridCol>
                <a:gridCol w="1264596">
                  <a:extLst>
                    <a:ext uri="{9D8B030D-6E8A-4147-A177-3AD203B41FA5}">
                      <a16:colId xmlns:a16="http://schemas.microsoft.com/office/drawing/2014/main" val="2030689365"/>
                    </a:ext>
                  </a:extLst>
                </a:gridCol>
                <a:gridCol w="5077838">
                  <a:extLst>
                    <a:ext uri="{9D8B030D-6E8A-4147-A177-3AD203B41FA5}">
                      <a16:colId xmlns:a16="http://schemas.microsoft.com/office/drawing/2014/main" val="2781515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Pin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12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Register select pin.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/>
                        <a:t>RS=0, data on pins considered as commands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/>
                        <a:t>RS=1, data on pins considered as data to display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276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R/W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Read/Write pin.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/>
                        <a:t>R/W=0, write data to LCD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/>
                        <a:t>R/W=1, Read data from LCD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8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Enable pin. Used to latch the data on the pins by going high to low.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66274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DD11348-C59C-4546-86E6-BD7091F9B42F}"/>
              </a:ext>
            </a:extLst>
          </p:cNvPr>
          <p:cNvSpPr txBox="1"/>
          <p:nvPr/>
        </p:nvSpPr>
        <p:spPr>
          <a:xfrm>
            <a:off x="820366" y="499569"/>
            <a:ext cx="12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Registers: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98AB95-E1F8-4CE6-AD58-54B2D9168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069867"/>
              </p:ext>
            </p:extLst>
          </p:nvPr>
        </p:nvGraphicFramePr>
        <p:xfrm>
          <a:off x="898186" y="4813199"/>
          <a:ext cx="7759431" cy="140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6996">
                  <a:extLst>
                    <a:ext uri="{9D8B030D-6E8A-4147-A177-3AD203B41FA5}">
                      <a16:colId xmlns:a16="http://schemas.microsoft.com/office/drawing/2014/main" val="2635520590"/>
                    </a:ext>
                  </a:extLst>
                </a:gridCol>
                <a:gridCol w="1284051">
                  <a:extLst>
                    <a:ext uri="{9D8B030D-6E8A-4147-A177-3AD203B41FA5}">
                      <a16:colId xmlns:a16="http://schemas.microsoft.com/office/drawing/2014/main" val="616993086"/>
                    </a:ext>
                  </a:extLst>
                </a:gridCol>
                <a:gridCol w="5058384">
                  <a:extLst>
                    <a:ext uri="{9D8B030D-6E8A-4147-A177-3AD203B41FA5}">
                      <a16:colId xmlns:a16="http://schemas.microsoft.com/office/drawing/2014/main" val="1100758299"/>
                    </a:ext>
                  </a:extLst>
                </a:gridCol>
              </a:tblGrid>
              <a:tr h="29008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DB0-DB3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Used for data transferring –lower nibble(not used in four bit mode)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933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11-14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DB4-DB7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Used for data transferring –upper nibble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DB7  busy flag –</a:t>
                      </a:r>
                      <a:r>
                        <a:rPr lang="en-US" sz="1400"/>
                        <a:t> if this pin is high, it means current instruction is being processed and next instruction can’t be accepted</a:t>
                      </a:r>
                      <a:r>
                        <a:rPr lang="en-US" sz="16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595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F018930-4A1B-4AB2-AE11-4A975233BA4E}"/>
              </a:ext>
            </a:extLst>
          </p:cNvPr>
          <p:cNvSpPr txBox="1"/>
          <p:nvPr/>
        </p:nvSpPr>
        <p:spPr>
          <a:xfrm>
            <a:off x="820366" y="4173381"/>
            <a:ext cx="12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Data pins:</a:t>
            </a:r>
          </a:p>
        </p:txBody>
      </p:sp>
    </p:spTree>
    <p:extLst>
      <p:ext uri="{BB962C8B-B14F-4D97-AF65-F5344CB8AC3E}">
        <p14:creationId xmlns:p14="http://schemas.microsoft.com/office/powerpoint/2010/main" val="41649036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FC9789-57F4-4B9C-ABAA-6F7C8BADC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54F538-07DE-4652-B506-5D16E3EB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D56195-A6AC-4958-8B87-F7D009353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05A42EF-68E6-4808-81CD-E5ABD0ED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17C42E-07ED-DDBA-6ED2-07B8C221FC48}"/>
              </a:ext>
            </a:extLst>
          </p:cNvPr>
          <p:cNvSpPr txBox="1"/>
          <p:nvPr/>
        </p:nvSpPr>
        <p:spPr>
          <a:xfrm>
            <a:off x="4808763" y="634946"/>
            <a:ext cx="3845379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 eaLnBrk="1" hangingPunct="1">
              <a:lnSpc>
                <a:spcPct val="85000"/>
              </a:lnSpc>
              <a:spcAft>
                <a:spcPts val="600"/>
              </a:spcAft>
            </a:pPr>
            <a:r>
              <a:rPr lang="en-US" sz="3600" b="1" spc="-50">
                <a:latin typeface="+mj-lt"/>
                <a:ea typeface="+mj-ea"/>
                <a:cs typeface="+mj-cs"/>
              </a:rPr>
              <a:t>Specifications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D806011-217C-F43C-2805-9B27ADDEF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94" y="799555"/>
            <a:ext cx="4088720" cy="493884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4A154E-1950-4755-A5FC-5998EE0CC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8763" y="2086188"/>
            <a:ext cx="35616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8EDC8D-84E8-044F-181C-443A61734C7B}"/>
              </a:ext>
            </a:extLst>
          </p:cNvPr>
          <p:cNvSpPr txBox="1"/>
          <p:nvPr/>
        </p:nvSpPr>
        <p:spPr>
          <a:xfrm>
            <a:off x="4808763" y="2198914"/>
            <a:ext cx="3845379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 eaLnBrk="1" hangingPunct="1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Current range: 1.5 – 2.5 mA</a:t>
            </a:r>
          </a:p>
          <a:p>
            <a:pPr marL="285750" indent="-285750" defTabSz="914400" eaLnBrk="1" hangingPunct="1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Voltage range: 4.8 - 5.3 V DC</a:t>
            </a:r>
          </a:p>
          <a:p>
            <a:pPr marL="285750" indent="-285750" defTabSz="914400" eaLnBrk="1" hangingPunct="1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Operating temperature: 0-50 C </a:t>
            </a:r>
          </a:p>
          <a:p>
            <a:pPr marL="285750" indent="-285750" defTabSz="914400" eaLnBrk="1" hangingPunct="1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Datasheet: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3"/>
              </a:rPr>
              <a:t>https://components101.com/displays/16x2-lcd-pinout-datasheet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E9C285-56FB-4B36-8ECA-C2D6596AA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7C076B-00B1-4629-B27F-A86F9885F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64067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68CED3-15CB-4F8B-8B32-7265F675506B}"/>
              </a:ext>
            </a:extLst>
          </p:cNvPr>
          <p:cNvSpPr txBox="1"/>
          <p:nvPr/>
        </p:nvSpPr>
        <p:spPr>
          <a:xfrm>
            <a:off x="671209" y="583660"/>
            <a:ext cx="359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Internal structure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FB61338-1651-47AB-8E81-C762689AD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2" t="42719" r="38511" b="24941"/>
          <a:stretch/>
        </p:blipFill>
        <p:spPr>
          <a:xfrm>
            <a:off x="457200" y="1731521"/>
            <a:ext cx="3715966" cy="166343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4ED5646-8AC8-4439-AA07-E43393D2F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34" t="51419" r="6171" b="22482"/>
          <a:stretch/>
        </p:blipFill>
        <p:spPr>
          <a:xfrm>
            <a:off x="4922197" y="1853119"/>
            <a:ext cx="1060316" cy="14591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ADD4C9-F6FC-4717-A2AC-73A019BB5501}"/>
              </a:ext>
            </a:extLst>
          </p:cNvPr>
          <p:cNvCxnSpPr/>
          <p:nvPr/>
        </p:nvCxnSpPr>
        <p:spPr>
          <a:xfrm>
            <a:off x="4572000" y="1605063"/>
            <a:ext cx="0" cy="44941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AE5525-1832-4030-B02E-6C7A8F7E3A87}"/>
              </a:ext>
            </a:extLst>
          </p:cNvPr>
          <p:cNvSpPr txBox="1"/>
          <p:nvPr/>
        </p:nvSpPr>
        <p:spPr>
          <a:xfrm>
            <a:off x="408561" y="3976214"/>
            <a:ext cx="3813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16 columns and 2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32 characters can be displayed at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DDRAM (Display Data RAM ) stores the address for each position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077AD-D5B9-424E-B989-021F52534D1D}"/>
              </a:ext>
            </a:extLst>
          </p:cNvPr>
          <p:cNvSpPr txBox="1"/>
          <p:nvPr/>
        </p:nvSpPr>
        <p:spPr>
          <a:xfrm>
            <a:off x="4970835" y="3976214"/>
            <a:ext cx="37646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5 x 8 dots for displaying each 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CGROM(Character Generator) has 204 defined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By writing data to CGRAM user can define characters(custom characters)</a:t>
            </a: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2391443E-3C0F-4B38-A4F6-D640F4FE5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0" t="28345" r="45637" b="41017"/>
          <a:stretch/>
        </p:blipFill>
        <p:spPr>
          <a:xfrm>
            <a:off x="6332709" y="1853119"/>
            <a:ext cx="2626470" cy="15758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33462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383E8-7489-49D4-88CF-5860D409245E}"/>
              </a:ext>
            </a:extLst>
          </p:cNvPr>
          <p:cNvSpPr txBox="1"/>
          <p:nvPr/>
        </p:nvSpPr>
        <p:spPr>
          <a:xfrm>
            <a:off x="591695" y="404757"/>
            <a:ext cx="4636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8-bit mode vs 4-bit mode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F0AD9F3-7807-4815-97B7-7275A48AA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497486"/>
              </p:ext>
            </p:extLst>
          </p:nvPr>
        </p:nvGraphicFramePr>
        <p:xfrm>
          <a:off x="826851" y="1814209"/>
          <a:ext cx="7563678" cy="1828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781839">
                  <a:extLst>
                    <a:ext uri="{9D8B030D-6E8A-4147-A177-3AD203B41FA5}">
                      <a16:colId xmlns:a16="http://schemas.microsoft.com/office/drawing/2014/main" val="2956906603"/>
                    </a:ext>
                  </a:extLst>
                </a:gridCol>
                <a:gridCol w="3781839">
                  <a:extLst>
                    <a:ext uri="{9D8B030D-6E8A-4147-A177-3AD203B41FA5}">
                      <a16:colId xmlns:a16="http://schemas.microsoft.com/office/drawing/2014/main" val="51834301"/>
                    </a:ext>
                  </a:extLst>
                </a:gridCol>
              </a:tblGrid>
              <a:tr h="27697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8-bit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4-bit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65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Data and commands are sending through DB0-DB7 pins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One pulse signal is required to display a single character. Thus, faster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uses only four data line DB4-DB7 </a:t>
                      </a:r>
                      <a:r>
                        <a:rPr lang="en-US">
                          <a:sym typeface="Wingdings" panose="05000000000000000000" pitchFamily="2" charset="2"/>
                        </a:rPr>
                        <a:t> save pins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Since two pulse are needed, latency time is high. Do it slower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76452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BAF3175-ECBF-469B-AEF0-F89BA61EC48F}"/>
              </a:ext>
            </a:extLst>
          </p:cNvPr>
          <p:cNvSpPr txBox="1"/>
          <p:nvPr/>
        </p:nvSpPr>
        <p:spPr>
          <a:xfrm>
            <a:off x="826851" y="4319081"/>
            <a:ext cx="7889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However, this speed difference is not significant as LCDs are slow speed devices. Due to this reason, we can choose </a:t>
            </a:r>
            <a:r>
              <a:rPr lang="en-US" b="1"/>
              <a:t>4-bit mode </a:t>
            </a:r>
            <a:r>
              <a:rPr lang="en-US"/>
              <a:t>over 8-mode to interface LCD.</a:t>
            </a:r>
          </a:p>
        </p:txBody>
      </p:sp>
    </p:spTree>
    <p:extLst>
      <p:ext uri="{BB962C8B-B14F-4D97-AF65-F5344CB8AC3E}">
        <p14:creationId xmlns:p14="http://schemas.microsoft.com/office/powerpoint/2010/main" val="9297577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ED2A4B3-978B-FD91-3460-F17163B23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3" t="13784" r="20852" b="11135"/>
          <a:stretch/>
        </p:blipFill>
        <p:spPr>
          <a:xfrm>
            <a:off x="1048279" y="1154744"/>
            <a:ext cx="7047442" cy="5050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99862B-935F-F17A-2334-6C2A0E83F13A}"/>
              </a:ext>
            </a:extLst>
          </p:cNvPr>
          <p:cNvSpPr txBox="1"/>
          <p:nvPr/>
        </p:nvSpPr>
        <p:spPr>
          <a:xfrm>
            <a:off x="780975" y="422198"/>
            <a:ext cx="30367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Schematic Diagram :</a:t>
            </a:r>
          </a:p>
        </p:txBody>
      </p:sp>
    </p:spTree>
    <p:extLst>
      <p:ext uri="{BB962C8B-B14F-4D97-AF65-F5344CB8AC3E}">
        <p14:creationId xmlns:p14="http://schemas.microsoft.com/office/powerpoint/2010/main" val="31133647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BF8C4C-43F1-4F13-9D1D-2AC14A8D1952}"/>
              </a:ext>
            </a:extLst>
          </p:cNvPr>
          <p:cNvSpPr txBox="1"/>
          <p:nvPr/>
        </p:nvSpPr>
        <p:spPr>
          <a:xfrm>
            <a:off x="749031" y="583660"/>
            <a:ext cx="6741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Extracted instruction codes(from datasheet) for programming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C4BC69-FCF9-4BDB-9374-4957DBFFD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07421"/>
              </p:ext>
            </p:extLst>
          </p:nvPr>
        </p:nvGraphicFramePr>
        <p:xfrm>
          <a:off x="749031" y="2048753"/>
          <a:ext cx="7902242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6025">
                  <a:extLst>
                    <a:ext uri="{9D8B030D-6E8A-4147-A177-3AD203B41FA5}">
                      <a16:colId xmlns:a16="http://schemas.microsoft.com/office/drawing/2014/main" val="3312600702"/>
                    </a:ext>
                  </a:extLst>
                </a:gridCol>
                <a:gridCol w="1868556">
                  <a:extLst>
                    <a:ext uri="{9D8B030D-6E8A-4147-A177-3AD203B41FA5}">
                      <a16:colId xmlns:a16="http://schemas.microsoft.com/office/drawing/2014/main" val="3324916010"/>
                    </a:ext>
                  </a:extLst>
                </a:gridCol>
                <a:gridCol w="3647661">
                  <a:extLst>
                    <a:ext uri="{9D8B030D-6E8A-4147-A177-3AD203B41FA5}">
                      <a16:colId xmlns:a16="http://schemas.microsoft.com/office/drawing/2014/main" val="288128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RS</a:t>
                      </a:r>
                      <a:r>
                        <a:rPr lang="en-US"/>
                        <a:t> + </a:t>
                      </a:r>
                      <a:r>
                        <a:rPr lang="en-US">
                          <a:solidFill>
                            <a:srgbClr val="0070C0"/>
                          </a:solidFill>
                        </a:rPr>
                        <a:t>RW</a:t>
                      </a:r>
                      <a:r>
                        <a:rPr lang="en-US"/>
                        <a:t> + DB7-DB0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Hexa</a:t>
                      </a:r>
                      <a:r>
                        <a:rPr lang="en-US"/>
                        <a:t> decimal (0x)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Function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609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00</a:t>
                      </a:r>
                      <a:r>
                        <a:rPr lang="en-US"/>
                        <a:t> 0011 0011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Function set to 8-bit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090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00</a:t>
                      </a:r>
                      <a:r>
                        <a:rPr lang="en-US"/>
                        <a:t> 0010 1000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 lines, 5 x 8 matrix in 4-bit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271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00 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0000 0001</a:t>
                      </a:r>
                      <a:endParaRPr 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Clear display screen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13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00</a:t>
                      </a:r>
                      <a:r>
                        <a:rPr lang="en-US"/>
                        <a:t> 1000 0000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Cursor at home 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0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00</a:t>
                      </a:r>
                      <a:r>
                        <a:rPr lang="en-US"/>
                        <a:t> 0000 1100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Display on cursor 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916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00</a:t>
                      </a:r>
                      <a:r>
                        <a:rPr lang="en-US"/>
                        <a:t> 0011 0010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Function set to 8-bit mode again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92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00</a:t>
                      </a:r>
                      <a:r>
                        <a:rPr lang="en-US"/>
                        <a:t> 1100 0000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 to 2nd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821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11</a:t>
                      </a:r>
                      <a:r>
                        <a:rPr lang="en-US"/>
                        <a:t>  </a:t>
                      </a:r>
                      <a:r>
                        <a:rPr lang="en-US" err="1"/>
                        <a:t>xxxx</a:t>
                      </a:r>
                      <a:r>
                        <a:rPr lang="en-US"/>
                        <a:t>  </a:t>
                      </a:r>
                      <a:r>
                        <a:rPr lang="en-US" err="1"/>
                        <a:t>xxxx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Read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961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4904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096542-CCCB-4732-8A39-3DEC67F470A3}"/>
              </a:ext>
            </a:extLst>
          </p:cNvPr>
          <p:cNvSpPr txBox="1"/>
          <p:nvPr/>
        </p:nvSpPr>
        <p:spPr>
          <a:xfrm>
            <a:off x="189122" y="16158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alibri"/>
                <a:cs typeface="Calibri"/>
              </a:rPr>
              <a:t>Test code for LCD :</a:t>
            </a:r>
            <a:endParaRPr lang="en-GB" b="1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C0069-9348-4BAF-8983-B8E73AFB18CB}"/>
              </a:ext>
            </a:extLst>
          </p:cNvPr>
          <p:cNvSpPr txBox="1"/>
          <p:nvPr/>
        </p:nvSpPr>
        <p:spPr>
          <a:xfrm>
            <a:off x="281380" y="530912"/>
            <a:ext cx="2847109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1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000000UL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i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i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200" i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#define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LCD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PORTB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#define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EN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PD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7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#define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RW PC6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#define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RS 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PC5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lcdcmd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unsigned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char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cmd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PORTC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&amp;=~(1&lt;&lt;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RS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PORTC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&amp;=~(1&lt;&lt;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RW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LCD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cmd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0xF0;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|=(1&lt;&lt;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EN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(20);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&amp;=~(1&lt;&lt;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EN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LCD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cmd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&lt;&lt;4;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|=(1&lt;&lt;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EN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(20);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&amp;=~(1&lt;&lt;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EN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lcd_print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]!=0)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lcddata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]);</a:t>
            </a:r>
          </a:p>
          <a:p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GB" sz="12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60C632-CB01-42BA-BAEC-30FF982B1058}"/>
              </a:ext>
            </a:extLst>
          </p:cNvPr>
          <p:cNvCxnSpPr/>
          <p:nvPr/>
        </p:nvCxnSpPr>
        <p:spPr>
          <a:xfrm>
            <a:off x="3202247" y="388725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8E4469-14E3-472E-9A01-532C09AE53DB}"/>
              </a:ext>
            </a:extLst>
          </p:cNvPr>
          <p:cNvSpPr txBox="1"/>
          <p:nvPr/>
        </p:nvSpPr>
        <p:spPr>
          <a:xfrm>
            <a:off x="3319886" y="393394"/>
            <a:ext cx="2743200" cy="5447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lcddata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unsigned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char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data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PORTC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|=(1&lt;&lt;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RS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PORTC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&amp;=~(1&lt;&lt;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RW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LCD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data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0xF0;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|=(1&lt;&lt;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EN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(20);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&amp;=~(1&lt;&lt;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EN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4;</a:t>
            </a: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|=(1&lt;&lt;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&amp;=~(1&lt;&lt;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200">
              <a:latin typeface="Consolas"/>
              <a:cs typeface="Calibri"/>
            </a:endParaRP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lcd_init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DDRC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=0xFF;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=0xFF;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&amp;=~(1&lt;&lt;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(0x33);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(0x32);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(0x28);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(0x0E);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(0x01);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FE329F-BEA6-496E-B59C-64CAABA21E8E}"/>
              </a:ext>
            </a:extLst>
          </p:cNvPr>
          <p:cNvCxnSpPr/>
          <p:nvPr/>
        </p:nvCxnSpPr>
        <p:spPr>
          <a:xfrm>
            <a:off x="6215610" y="388725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56F0ABD-BB3C-4AEB-9F59-3885ECAC3BB8}"/>
              </a:ext>
            </a:extLst>
          </p:cNvPr>
          <p:cNvSpPr txBox="1"/>
          <p:nvPr/>
        </p:nvSpPr>
        <p:spPr>
          <a:xfrm>
            <a:off x="6337746" y="386589"/>
            <a:ext cx="274320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 i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main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//DDRA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=0x0F;</a:t>
            </a:r>
          </a:p>
          <a:p>
            <a:r>
              <a:rPr lang="en-US" sz="11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lcd_init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r>
              <a:rPr lang="en-US" sz="11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lcd_print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HELLO USER "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1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(100);</a:t>
            </a:r>
          </a:p>
          <a:p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label1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</a:t>
            </a:r>
          </a:p>
          <a:p>
            <a:r>
              <a:rPr lang="en-US" sz="11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lcdcmd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(0x01);</a:t>
            </a:r>
          </a:p>
          <a:p>
            <a:r>
              <a:rPr lang="en-US" sz="11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lcdcmd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(0x0E);</a:t>
            </a:r>
          </a:p>
          <a:p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(100);</a:t>
            </a:r>
          </a:p>
          <a:p>
            <a:r>
              <a:rPr lang="en-US" sz="11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lcd_print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"ENTER LENGTH"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1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lcdcmd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(0xC0);</a:t>
            </a: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//some keypad commands</a:t>
            </a: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1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label2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11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(0x01);</a:t>
            </a:r>
          </a:p>
          <a:p>
            <a:r>
              <a:rPr lang="en-US" sz="11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(0x0E);</a:t>
            </a:r>
          </a:p>
          <a:p>
            <a:r>
              <a:rPr lang="en-US" sz="11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(100);</a:t>
            </a:r>
          </a:p>
          <a:p>
            <a:r>
              <a:rPr lang="en-US" sz="11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lcd_print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"ENTER QUANTITY :"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1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(100);</a:t>
            </a:r>
          </a:p>
          <a:p>
            <a:r>
              <a:rPr lang="en-US" sz="11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(0xC0);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2875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185242-4264-4BA0-A268-20433DFED3E1}"/>
              </a:ext>
            </a:extLst>
          </p:cNvPr>
          <p:cNvSpPr txBox="1"/>
          <p:nvPr/>
        </p:nvSpPr>
        <p:spPr>
          <a:xfrm>
            <a:off x="419100" y="381000"/>
            <a:ext cx="83058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2. Ultra-sonic Sensor(HC-SR04)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600"/>
          </a:p>
          <a:p>
            <a:endParaRPr lang="en-US"/>
          </a:p>
        </p:txBody>
      </p:sp>
      <p:pic>
        <p:nvPicPr>
          <p:cNvPr id="5" name="Picture 4" descr="A picture containing electronics, stereo&#10;&#10;Description automatically generated">
            <a:extLst>
              <a:ext uri="{FF2B5EF4-FFF2-40B4-BE49-F238E27FC236}">
                <a16:creationId xmlns:a16="http://schemas.microsoft.com/office/drawing/2014/main" id="{3AE198F9-5BE1-44AC-B864-939504F99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" y="1797292"/>
            <a:ext cx="2466975" cy="184785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909A685A-6080-033B-EA0F-A9655E5CB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77" y="1383059"/>
            <a:ext cx="3200400" cy="3200400"/>
          </a:xfrm>
          <a:prstGeom prst="rect">
            <a:avLst/>
          </a:prstGeom>
        </p:spPr>
      </p:pic>
      <p:pic>
        <p:nvPicPr>
          <p:cNvPr id="9" name="Picture 8" descr="A picture containing pool table, furniture, table, worktable&#10;&#10;Description automatically generated">
            <a:extLst>
              <a:ext uri="{FF2B5EF4-FFF2-40B4-BE49-F238E27FC236}">
                <a16:creationId xmlns:a16="http://schemas.microsoft.com/office/drawing/2014/main" id="{4DE261F0-C06B-F513-1E29-788FA2BD5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77" y="1383059"/>
            <a:ext cx="3200400" cy="3200400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13C3DCF-9565-B7CE-3C3F-2B38FB47FD11}"/>
              </a:ext>
            </a:extLst>
          </p:cNvPr>
          <p:cNvSpPr/>
          <p:nvPr/>
        </p:nvSpPr>
        <p:spPr>
          <a:xfrm rot="13810460">
            <a:off x="6477177" y="2728370"/>
            <a:ext cx="1030675" cy="127436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8E43FA-5F9F-03F3-E441-582FEAB67A03}"/>
              </a:ext>
            </a:extLst>
          </p:cNvPr>
          <p:cNvSpPr txBox="1"/>
          <p:nvPr/>
        </p:nvSpPr>
        <p:spPr>
          <a:xfrm>
            <a:off x="688258" y="5319252"/>
            <a:ext cx="749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Measuring the length of the pipe by taking the distance till clutch 1</a:t>
            </a:r>
          </a:p>
        </p:txBody>
      </p:sp>
    </p:spTree>
    <p:extLst>
      <p:ext uri="{BB962C8B-B14F-4D97-AF65-F5344CB8AC3E}">
        <p14:creationId xmlns:p14="http://schemas.microsoft.com/office/powerpoint/2010/main" val="1989045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27C7F4-A5CD-4031-A135-C377B65C76A6}"/>
              </a:ext>
            </a:extLst>
          </p:cNvPr>
          <p:cNvSpPr txBox="1"/>
          <p:nvPr/>
        </p:nvSpPr>
        <p:spPr>
          <a:xfrm>
            <a:off x="631453" y="561757"/>
            <a:ext cx="3122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Pin Description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92A6F9-56A8-4A37-BAB2-CB28A0E34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827272"/>
              </p:ext>
            </p:extLst>
          </p:nvPr>
        </p:nvGraphicFramePr>
        <p:xfrm>
          <a:off x="785367" y="1162902"/>
          <a:ext cx="7872250" cy="2270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5622">
                  <a:extLst>
                    <a:ext uri="{9D8B030D-6E8A-4147-A177-3AD203B41FA5}">
                      <a16:colId xmlns:a16="http://schemas.microsoft.com/office/drawing/2014/main" val="3842807294"/>
                    </a:ext>
                  </a:extLst>
                </a:gridCol>
                <a:gridCol w="1354967">
                  <a:extLst>
                    <a:ext uri="{9D8B030D-6E8A-4147-A177-3AD203B41FA5}">
                      <a16:colId xmlns:a16="http://schemas.microsoft.com/office/drawing/2014/main" val="1723461555"/>
                    </a:ext>
                  </a:extLst>
                </a:gridCol>
                <a:gridCol w="5181661">
                  <a:extLst>
                    <a:ext uri="{9D8B030D-6E8A-4147-A177-3AD203B41FA5}">
                      <a16:colId xmlns:a16="http://schemas.microsoft.com/office/drawing/2014/main" val="3251765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Pin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63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VCC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5v supply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573071"/>
                  </a:ext>
                </a:extLst>
              </a:tr>
              <a:tr h="484368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Trigger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Trigger input of sensor, microcontroller applies 10micro second trigger pulse to this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8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Echo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Echo output of the sensor, microcontroller read this pin to detect distance to object.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91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Ground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59251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C91129-407C-4079-B8E4-2C918DE79C4F}"/>
              </a:ext>
            </a:extLst>
          </p:cNvPr>
          <p:cNvSpPr txBox="1"/>
          <p:nvPr/>
        </p:nvSpPr>
        <p:spPr>
          <a:xfrm>
            <a:off x="631453" y="3692792"/>
            <a:ext cx="3636990" cy="5232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 eaLnBrk="1" hangingPunct="1">
              <a:lnSpc>
                <a:spcPct val="85000"/>
              </a:lnSpc>
              <a:spcAft>
                <a:spcPts val="600"/>
              </a:spcAft>
            </a:pPr>
            <a:r>
              <a:rPr lang="en-US" sz="2800" b="1" spc="-50">
                <a:ea typeface="+mj-ea"/>
                <a:cs typeface="Calibri" panose="020F0502020204030204" pitchFamily="34" charset="0"/>
              </a:rPr>
              <a:t>Specifications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3DA7E-8181-49C9-9005-E73E8BEBCB26}"/>
              </a:ext>
            </a:extLst>
          </p:cNvPr>
          <p:cNvSpPr txBox="1"/>
          <p:nvPr/>
        </p:nvSpPr>
        <p:spPr>
          <a:xfrm>
            <a:off x="785367" y="4475142"/>
            <a:ext cx="7736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Working voltage: 5 V DC</a:t>
            </a:r>
          </a:p>
          <a:p>
            <a:r>
              <a:rPr lang="en-US"/>
              <a:t>Working current: 15mA</a:t>
            </a:r>
          </a:p>
          <a:p>
            <a:r>
              <a:rPr lang="en-US"/>
              <a:t>Distance range: 2-400 cm</a:t>
            </a:r>
          </a:p>
          <a:p>
            <a:r>
              <a:rPr lang="en-US"/>
              <a:t>Measuring angle: 15 degree</a:t>
            </a:r>
          </a:p>
          <a:p>
            <a:r>
              <a:rPr lang="en-US"/>
              <a:t>Trigger input pulse: 10 micro-seconds </a:t>
            </a:r>
          </a:p>
          <a:p>
            <a:r>
              <a:rPr lang="en-US"/>
              <a:t>Datasheet: </a:t>
            </a:r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https://www.mouser.in/datasheet/2/813/HCSR04-2307007.pdf</a:t>
            </a:r>
            <a:endParaRPr lang="en-US" sz="1600"/>
          </a:p>
          <a:p>
            <a:r>
              <a:rPr lang="en-US"/>
              <a:t> </a:t>
            </a:r>
          </a:p>
        </p:txBody>
      </p:sp>
      <p:pic>
        <p:nvPicPr>
          <p:cNvPr id="7" name="Picture 6" descr="A picture containing electronics, stereo&#10;&#10;Description automatically generated">
            <a:extLst>
              <a:ext uri="{FF2B5EF4-FFF2-40B4-BE49-F238E27FC236}">
                <a16:creationId xmlns:a16="http://schemas.microsoft.com/office/drawing/2014/main" id="{67BB9AC3-E4A6-3F66-C22D-96DEC501B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23" y="4051814"/>
            <a:ext cx="2466975" cy="184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D703FC-ECEA-8DCB-3C5B-91B5E4BB0066}"/>
              </a:ext>
            </a:extLst>
          </p:cNvPr>
          <p:cNvSpPr txBox="1"/>
          <p:nvPr/>
        </p:nvSpPr>
        <p:spPr>
          <a:xfrm>
            <a:off x="6565555" y="5433488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1 2 3 4 </a:t>
            </a:r>
          </a:p>
        </p:txBody>
      </p:sp>
    </p:spTree>
    <p:extLst>
      <p:ext uri="{BB962C8B-B14F-4D97-AF65-F5344CB8AC3E}">
        <p14:creationId xmlns:p14="http://schemas.microsoft.com/office/powerpoint/2010/main" val="16552524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B74D2F-6E35-4A1D-874B-7D7A3358452F}"/>
              </a:ext>
            </a:extLst>
          </p:cNvPr>
          <p:cNvSpPr txBox="1"/>
          <p:nvPr/>
        </p:nvSpPr>
        <p:spPr>
          <a:xfrm>
            <a:off x="631453" y="561757"/>
            <a:ext cx="3122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Working principle</a:t>
            </a:r>
          </a:p>
        </p:txBody>
      </p:sp>
      <p:pic>
        <p:nvPicPr>
          <p:cNvPr id="2050" name="Picture 2" descr="ESP8266 NodeMCU HC-SR04 Ultrasonic Sensor with Arduino IDE | Random Nerd  Tutorials">
            <a:extLst>
              <a:ext uri="{FF2B5EF4-FFF2-40B4-BE49-F238E27FC236}">
                <a16:creationId xmlns:a16="http://schemas.microsoft.com/office/drawing/2014/main" id="{5570944A-6693-40F9-BC12-60CE32B93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271588"/>
            <a:ext cx="71437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6EC72F-64EF-47F2-8E47-27300612825F}"/>
              </a:ext>
            </a:extLst>
          </p:cNvPr>
          <p:cNvSpPr txBox="1"/>
          <p:nvPr/>
        </p:nvSpPr>
        <p:spPr>
          <a:xfrm>
            <a:off x="2192742" y="5773024"/>
            <a:ext cx="7149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Time which echo pin remain high is captured.</a:t>
            </a:r>
          </a:p>
        </p:txBody>
      </p:sp>
    </p:spTree>
    <p:extLst>
      <p:ext uri="{BB962C8B-B14F-4D97-AF65-F5344CB8AC3E}">
        <p14:creationId xmlns:p14="http://schemas.microsoft.com/office/powerpoint/2010/main" val="2941193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CBAE81-F546-7CDE-29E4-0BEB8E6349A2}"/>
              </a:ext>
            </a:extLst>
          </p:cNvPr>
          <p:cNvSpPr txBox="1"/>
          <p:nvPr/>
        </p:nvSpPr>
        <p:spPr>
          <a:xfrm>
            <a:off x="415637" y="280554"/>
            <a:ext cx="74116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Calibri"/>
                <a:cs typeface="Calibri"/>
              </a:rPr>
              <a:t>PCB Design</a:t>
            </a:r>
            <a:endParaRPr lang="en-US" sz="360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06897-FBF7-74F2-DAB5-D5907EB689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44" y="926885"/>
            <a:ext cx="639842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182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C-SR04 Ultrasonic Module Timing Diagram">
            <a:extLst>
              <a:ext uri="{FF2B5EF4-FFF2-40B4-BE49-F238E27FC236}">
                <a16:creationId xmlns:a16="http://schemas.microsoft.com/office/drawing/2014/main" id="{2B22CAF7-3F5B-451F-940D-0C8E5E25BC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" b="7168"/>
          <a:stretch/>
        </p:blipFill>
        <p:spPr bwMode="auto">
          <a:xfrm>
            <a:off x="482600" y="735387"/>
            <a:ext cx="8116651" cy="451754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021089-5872-4B5F-B841-0387335E599D}"/>
              </a:ext>
            </a:extLst>
          </p:cNvPr>
          <p:cNvSpPr txBox="1"/>
          <p:nvPr/>
        </p:nvSpPr>
        <p:spPr>
          <a:xfrm>
            <a:off x="5603131" y="5394944"/>
            <a:ext cx="3249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Image source- </a:t>
            </a:r>
            <a:r>
              <a:rPr lang="en-US" sz="1600" i="1" err="1"/>
              <a:t>electronicwings</a:t>
            </a:r>
            <a:r>
              <a:rPr lang="en-US" sz="1600" i="1"/>
              <a:t> .com</a:t>
            </a:r>
          </a:p>
        </p:txBody>
      </p:sp>
    </p:spTree>
    <p:extLst>
      <p:ext uri="{BB962C8B-B14F-4D97-AF65-F5344CB8AC3E}">
        <p14:creationId xmlns:p14="http://schemas.microsoft.com/office/powerpoint/2010/main" val="3534860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, schematic&#10;&#10;Description automatically generated">
            <a:extLst>
              <a:ext uri="{FF2B5EF4-FFF2-40B4-BE49-F238E27FC236}">
                <a16:creationId xmlns:a16="http://schemas.microsoft.com/office/drawing/2014/main" id="{1C47AF7A-BC88-FD52-3E0F-AE3D286AB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4" t="15863" r="10105" b="17944"/>
          <a:stretch/>
        </p:blipFill>
        <p:spPr>
          <a:xfrm>
            <a:off x="221589" y="1292982"/>
            <a:ext cx="8700822" cy="411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68C821-A239-560E-0EFF-3E463FAA943F}"/>
              </a:ext>
            </a:extLst>
          </p:cNvPr>
          <p:cNvSpPr txBox="1"/>
          <p:nvPr/>
        </p:nvSpPr>
        <p:spPr>
          <a:xfrm>
            <a:off x="486007" y="531957"/>
            <a:ext cx="30367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Schematic Diagram :</a:t>
            </a:r>
          </a:p>
        </p:txBody>
      </p:sp>
    </p:spTree>
    <p:extLst>
      <p:ext uri="{BB962C8B-B14F-4D97-AF65-F5344CB8AC3E}">
        <p14:creationId xmlns:p14="http://schemas.microsoft.com/office/powerpoint/2010/main" val="35210975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6254A6-6546-4CD3-97F7-0FC4E6271EE5}"/>
              </a:ext>
            </a:extLst>
          </p:cNvPr>
          <p:cNvSpPr txBox="1"/>
          <p:nvPr/>
        </p:nvSpPr>
        <p:spPr>
          <a:xfrm>
            <a:off x="631453" y="561757"/>
            <a:ext cx="6138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Building  the code – counting distance</a:t>
            </a:r>
            <a:endParaRPr lang="en-US" sz="2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36C32-0282-4C9C-B14B-6613B5AE75DB}"/>
              </a:ext>
            </a:extLst>
          </p:cNvPr>
          <p:cNvSpPr txBox="1"/>
          <p:nvPr/>
        </p:nvSpPr>
        <p:spPr>
          <a:xfrm>
            <a:off x="797668" y="1400783"/>
            <a:ext cx="754866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Speed = distance/ time</a:t>
            </a:r>
          </a:p>
          <a:p>
            <a:endParaRPr lang="en-US"/>
          </a:p>
          <a:p>
            <a:r>
              <a:rPr lang="en-US"/>
              <a:t>Distance= speed x time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(speed of sound wave is 343 meters per second at standard temperature and pressure, approx.-340) </a:t>
            </a:r>
          </a:p>
          <a:p>
            <a:endParaRPr lang="en-US"/>
          </a:p>
          <a:p>
            <a:r>
              <a:rPr lang="en-US"/>
              <a:t>Distance to object= 340 x time /2     </a:t>
            </a:r>
            <a:r>
              <a:rPr lang="en-US">
                <a:solidFill>
                  <a:srgbClr val="0070C0"/>
                </a:solidFill>
              </a:rPr>
              <a:t>(since wave is going back and forth)</a:t>
            </a:r>
          </a:p>
          <a:p>
            <a:r>
              <a:rPr lang="en-US"/>
              <a:t>                                = 170 x time    meters</a:t>
            </a:r>
          </a:p>
          <a:p>
            <a:endParaRPr lang="en-US"/>
          </a:p>
          <a:p>
            <a:r>
              <a:rPr lang="en-US"/>
              <a:t>        1/distance     = 1/ 170 x time</a:t>
            </a:r>
          </a:p>
          <a:p>
            <a:r>
              <a:rPr lang="en-US"/>
              <a:t>        1/distance     =1000,000/170 x 100 x time   centimeters</a:t>
            </a:r>
          </a:p>
          <a:p>
            <a:r>
              <a:rPr lang="en-US"/>
              <a:t>        1/distance     =58.8/time</a:t>
            </a:r>
          </a:p>
          <a:p>
            <a:r>
              <a:rPr lang="en-US"/>
              <a:t>  </a:t>
            </a:r>
          </a:p>
          <a:p>
            <a:r>
              <a:rPr lang="en-US"/>
              <a:t>        </a:t>
            </a:r>
            <a:r>
              <a:rPr lang="en-US" sz="2400" b="1"/>
              <a:t>Distance    = time/58</a:t>
            </a:r>
          </a:p>
          <a:p>
            <a:r>
              <a:rPr lang="en-US"/>
              <a:t>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5966829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789B5-0ADA-FCCA-74E2-BA84F6FB9F4D}"/>
              </a:ext>
            </a:extLst>
          </p:cNvPr>
          <p:cNvSpPr txBox="1"/>
          <p:nvPr/>
        </p:nvSpPr>
        <p:spPr>
          <a:xfrm>
            <a:off x="631452" y="561757"/>
            <a:ext cx="800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Building  the code – interrupt routine</a:t>
            </a:r>
            <a:r>
              <a:rPr lang="en-US" sz="2800" b="1">
                <a:solidFill>
                  <a:srgbClr val="0070C0"/>
                </a:solidFill>
              </a:rPr>
              <a:t>(INT0/PD2) </a:t>
            </a:r>
            <a:endParaRPr lang="en-US" sz="2000" b="1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BAFCDD-B09F-A5C1-1883-07AC6B794BF8}"/>
              </a:ext>
            </a:extLst>
          </p:cNvPr>
          <p:cNvSpPr txBox="1"/>
          <p:nvPr/>
        </p:nvSpPr>
        <p:spPr>
          <a:xfrm>
            <a:off x="797668" y="1400783"/>
            <a:ext cx="75486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INT0 can be level triggered or edge triggered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GICR register(General Interrupt Control Register)  </a:t>
            </a:r>
          </a:p>
          <a:p>
            <a:pPr algn="l"/>
            <a:r>
              <a:rPr lang="en-US" b="1">
                <a:latin typeface="+mn-lt"/>
              </a:rPr>
              <a:t>             </a:t>
            </a:r>
            <a:r>
              <a:rPr lang="en-US" b="0" i="0">
                <a:solidFill>
                  <a:srgbClr val="000000"/>
                </a:solidFill>
                <a:effectLst/>
                <a:latin typeface="+mn-lt"/>
              </a:rPr>
              <a:t>0: Disable external interrupt        1: Enable external interrupt</a:t>
            </a:r>
          </a:p>
          <a:p>
            <a:pPr algn="l"/>
            <a:r>
              <a:rPr lang="en-US" b="1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+mn-lt"/>
              </a:rPr>
              <a:t>MCUCR(MCU Control Register )</a:t>
            </a:r>
            <a:endParaRPr lang="en-US" b="0" i="0">
              <a:solidFill>
                <a:srgbClr val="000000"/>
              </a:solidFill>
              <a:effectLst/>
              <a:latin typeface="+mn-lt"/>
            </a:endParaRPr>
          </a:p>
          <a:p>
            <a:pPr algn="l"/>
            <a:r>
              <a:rPr lang="en-US">
                <a:solidFill>
                  <a:srgbClr val="000000"/>
                </a:solidFill>
                <a:latin typeface="+mn-lt"/>
              </a:rPr>
              <a:t>            </a:t>
            </a:r>
            <a:r>
              <a:rPr lang="en-US" b="0" i="0">
                <a:solidFill>
                  <a:srgbClr val="000000"/>
                </a:solidFill>
                <a:effectLst/>
                <a:latin typeface="+mn-lt"/>
              </a:rPr>
              <a:t>define a level trigger or edge trigger on external INT0 and INT1 pins</a:t>
            </a:r>
          </a:p>
          <a:p>
            <a:pPr algn="l"/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F657E4-133F-812A-BAC8-D661E60F4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06" t="30047" r="32128" b="35343"/>
          <a:stretch/>
        </p:blipFill>
        <p:spPr>
          <a:xfrm>
            <a:off x="1391051" y="3429000"/>
            <a:ext cx="4770867" cy="2834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CEA107-F2C1-65C2-8802-35C4AF1824E2}"/>
              </a:ext>
            </a:extLst>
          </p:cNvPr>
          <p:cNvSpPr txBox="1"/>
          <p:nvPr/>
        </p:nvSpPr>
        <p:spPr>
          <a:xfrm>
            <a:off x="6060331" y="5957689"/>
            <a:ext cx="3249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Image source- </a:t>
            </a:r>
            <a:r>
              <a:rPr lang="en-US" sz="1600" i="1" err="1"/>
              <a:t>electronicwings</a:t>
            </a:r>
            <a:r>
              <a:rPr lang="en-US" sz="1600" i="1"/>
              <a:t> .com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5DC1B0E-D1EF-79D7-9565-C5D0AE8A2538}"/>
                  </a:ext>
                </a:extLst>
              </p14:cNvPr>
              <p14:cNvContentPartPr/>
              <p14:nvPr/>
            </p14:nvContentPartPr>
            <p14:xfrm>
              <a:off x="923775" y="4367405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5DC1B0E-D1EF-79D7-9565-C5D0AE8A25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4775" y="435840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Arrow: Left 13">
            <a:extLst>
              <a:ext uri="{FF2B5EF4-FFF2-40B4-BE49-F238E27FC236}">
                <a16:creationId xmlns:a16="http://schemas.microsoft.com/office/drawing/2014/main" id="{8A74A8D3-2815-EE83-5D30-0E7456C8BAFA}"/>
              </a:ext>
            </a:extLst>
          </p:cNvPr>
          <p:cNvSpPr/>
          <p:nvPr/>
        </p:nvSpPr>
        <p:spPr>
          <a:xfrm>
            <a:off x="6274340" y="4609361"/>
            <a:ext cx="807396" cy="2626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793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A8FC9-1A01-40A1-961E-EDFBFA17B46A}"/>
              </a:ext>
            </a:extLst>
          </p:cNvPr>
          <p:cNvSpPr txBox="1"/>
          <p:nvPr/>
        </p:nvSpPr>
        <p:spPr>
          <a:xfrm>
            <a:off x="234321" y="30473"/>
            <a:ext cx="328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Code for Ultrasonic sensor </a:t>
            </a:r>
            <a:r>
              <a:rPr lang="en-US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B332AB-25F5-4C72-B820-9182493E1123}"/>
              </a:ext>
            </a:extLst>
          </p:cNvPr>
          <p:cNvSpPr txBox="1"/>
          <p:nvPr/>
        </p:nvSpPr>
        <p:spPr>
          <a:xfrm>
            <a:off x="234321" y="456552"/>
            <a:ext cx="386686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interrupt.h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stdlib.h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ultrasonic.h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LCD_Init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0b11111011;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(50);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initUltrasonic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int16_t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count_a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</a:p>
          <a:p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show_a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[16];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sei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count_a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getUltrasonic_1_distance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LCD_String_xy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"Ultrasonic"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itoa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count_a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show_a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,10);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LCD_String_xy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"Distance= "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LCD_String_xy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show_a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LCD_String_xy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13,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"cm"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(200);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E5389-D862-47F2-95BD-3EF1D1ECCC80}"/>
              </a:ext>
            </a:extLst>
          </p:cNvPr>
          <p:cNvSpPr txBox="1"/>
          <p:nvPr/>
        </p:nvSpPr>
        <p:spPr>
          <a:xfrm>
            <a:off x="3359798" y="215140"/>
            <a:ext cx="279891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1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ultrasonic.h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volatile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pulse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110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interger</a:t>
            </a:r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to access all though the program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10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it-IT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volatile</a:t>
            </a:r>
            <a:r>
              <a:rPr lang="it-IT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10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it-IT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1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it-IT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it-IT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timerOverFlow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volatile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ult_count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1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initUltrasonic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sv-SE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GICR</a:t>
            </a:r>
            <a:r>
              <a:rPr lang="sv-SE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sv-SE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(1&lt;&lt;</a:t>
            </a:r>
            <a:r>
              <a:rPr lang="sv-SE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INT0</a:t>
            </a:r>
            <a:r>
              <a:rPr lang="sv-SE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sv-SE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sv-SE" sz="1100" i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enabling</a:t>
            </a:r>
            <a:r>
              <a:rPr lang="sv-SE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v-SE" sz="1100" i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interupt</a:t>
            </a:r>
            <a:r>
              <a:rPr lang="sv-SE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</a:t>
            </a:r>
            <a:endParaRPr lang="sv-SE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//General Interrupt Control Register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MCUCR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(1&lt;&lt;</a:t>
            </a:r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ISC00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//setting interrupt triggering logic change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MCU control Register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TIMSK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|=(1&lt;&lt;</a:t>
            </a:r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TOIE0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TCCR0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getUltrasonic_1_distance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pulse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(1&lt;&lt;</a:t>
            </a:r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PIND7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1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delay_us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(15);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//triggering the sensor for 15usec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(~(1&lt;&lt;</a:t>
            </a:r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PIND7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ult_count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100" i="1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pulse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ult_count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ult_count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1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pulse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/58)+1;</a:t>
            </a: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BAAF08-26E1-404B-BDB1-1C21FB0FC05D}"/>
              </a:ext>
            </a:extLst>
          </p:cNvPr>
          <p:cNvCxnSpPr/>
          <p:nvPr/>
        </p:nvCxnSpPr>
        <p:spPr>
          <a:xfrm>
            <a:off x="3366067" y="399805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C1CD45-8DF7-6237-CAAA-15805547C2DE}"/>
              </a:ext>
            </a:extLst>
          </p:cNvPr>
          <p:cNvCxnSpPr/>
          <p:nvPr/>
        </p:nvCxnSpPr>
        <p:spPr>
          <a:xfrm>
            <a:off x="6065034" y="355560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EB96CC5-0939-1276-2ADB-67A8D10DA4EB}"/>
              </a:ext>
            </a:extLst>
          </p:cNvPr>
          <p:cNvSpPr txBox="1"/>
          <p:nvPr/>
        </p:nvSpPr>
        <p:spPr>
          <a:xfrm>
            <a:off x="6083771" y="194306"/>
            <a:ext cx="2953002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INT0_vect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//interrupt service routine when there is a change in logic level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==1)</a:t>
            </a:r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//when logic from HIGH to LOW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TCCR0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//disabling counter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ult_count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TCNT0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timerOverFlow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//count memory is updated to </a:t>
            </a:r>
            <a:r>
              <a:rPr lang="en-US" sz="1100" i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intege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TCNT0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//resetting the counter memory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==0)</a:t>
            </a:r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//when logic change from LOW to HIGH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TCCR0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|=(1&lt;&lt;</a:t>
            </a:r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CS10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//enabling counter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=1;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timerOverFlow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TIMER0_OVF_vect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timerOverFlow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+=256;</a:t>
            </a: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5175892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4EFC6C-1AB8-24D9-0DC3-B49588902D8D}"/>
              </a:ext>
            </a:extLst>
          </p:cNvPr>
          <p:cNvSpPr txBox="1"/>
          <p:nvPr/>
        </p:nvSpPr>
        <p:spPr>
          <a:xfrm>
            <a:off x="678426" y="855405"/>
            <a:ext cx="57813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#ifndef</a:t>
            </a:r>
            <a:r>
              <a:rPr lang="en-US" sz="18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ULTRASONIC_H_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8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ULTRASONIC_H_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8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8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8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8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interrupt.h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8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8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8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stdlib.h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8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initUltrasonic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8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getUltrasonic_1_distance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#endif</a:t>
            </a:r>
            <a:r>
              <a:rPr lang="en-US" sz="18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ULTRASONIC_H_ */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998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EEAF30-CC38-41E0-8BC3-22857D868EFC}"/>
              </a:ext>
            </a:extLst>
          </p:cNvPr>
          <p:cNvSpPr txBox="1"/>
          <p:nvPr/>
        </p:nvSpPr>
        <p:spPr>
          <a:xfrm>
            <a:off x="304800" y="304800"/>
            <a:ext cx="8534400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3. Stepper Motor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800"/>
          </a:p>
          <a:p>
            <a:endParaRPr lang="en-US"/>
          </a:p>
        </p:txBody>
      </p:sp>
      <p:pic>
        <p:nvPicPr>
          <p:cNvPr id="5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0F54BE00-23FD-4435-85FB-880F4FD26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36" y="1261357"/>
            <a:ext cx="2881822" cy="2347605"/>
          </a:xfrm>
          <a:prstGeom prst="rect">
            <a:avLst/>
          </a:prstGeom>
        </p:spPr>
      </p:pic>
      <p:pic>
        <p:nvPicPr>
          <p:cNvPr id="7" name="Picture 6" descr="A model of a space ship&#10;&#10;Description automatically generated with low confidence">
            <a:extLst>
              <a:ext uri="{FF2B5EF4-FFF2-40B4-BE49-F238E27FC236}">
                <a16:creationId xmlns:a16="http://schemas.microsoft.com/office/drawing/2014/main" id="{C5F46B0B-272E-E08F-FE94-AEC6B573D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514" y="687904"/>
            <a:ext cx="3931920" cy="39319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75FDDE-255E-2F69-01E4-5EE1C0346A0D}"/>
              </a:ext>
            </a:extLst>
          </p:cNvPr>
          <p:cNvSpPr/>
          <p:nvPr/>
        </p:nvSpPr>
        <p:spPr>
          <a:xfrm>
            <a:off x="5536845" y="2435159"/>
            <a:ext cx="434788" cy="402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1AC22E-3A76-5A91-864D-4D215A4C1E93}"/>
              </a:ext>
            </a:extLst>
          </p:cNvPr>
          <p:cNvSpPr txBox="1"/>
          <p:nvPr/>
        </p:nvSpPr>
        <p:spPr>
          <a:xfrm>
            <a:off x="517836" y="5466735"/>
            <a:ext cx="774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Used for clutch 3 of the machine</a:t>
            </a:r>
          </a:p>
        </p:txBody>
      </p:sp>
    </p:spTree>
    <p:extLst>
      <p:ext uri="{BB962C8B-B14F-4D97-AF65-F5344CB8AC3E}">
        <p14:creationId xmlns:p14="http://schemas.microsoft.com/office/powerpoint/2010/main" val="13328305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B9FBB-B655-457E-AD6C-7C5DE877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152400"/>
            <a:ext cx="7543800" cy="1449387"/>
          </a:xfrm>
        </p:spPr>
        <p:txBody>
          <a:bodyPr>
            <a:normAutofit/>
          </a:bodyPr>
          <a:lstStyle/>
          <a:p>
            <a:r>
              <a:rPr lang="en-US" sz="3600">
                <a:latin typeface="+mn-lt"/>
              </a:rPr>
              <a:t>Usage : Tightening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DA17-980D-486E-8A47-4135971AD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After detecting and identifying the pipe, clutches will automatically move in   and the pipe will be tightened. </a:t>
            </a:r>
          </a:p>
          <a:p>
            <a:pPr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There are four clutches which are used in the tightening process.</a:t>
            </a:r>
            <a:br>
              <a:rPr lang="en-US" sz="1800" b="0" i="0">
                <a:solidFill>
                  <a:srgbClr val="000000"/>
                </a:solidFill>
                <a:effectLst/>
              </a:rPr>
            </a:br>
            <a:endParaRPr lang="en-US" sz="180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Two </a:t>
            </a:r>
            <a:r>
              <a:rPr lang="en-US" sz="1800" b="1" i="0">
                <a:solidFill>
                  <a:srgbClr val="000000"/>
                </a:solidFill>
                <a:effectLst/>
              </a:rPr>
              <a:t>Ultra-sonic sensors </a:t>
            </a:r>
            <a:r>
              <a:rPr lang="en-US" sz="1800" b="0" i="0">
                <a:solidFill>
                  <a:srgbClr val="000000"/>
                </a:solidFill>
                <a:effectLst/>
              </a:rPr>
              <a:t>are placed in both 1&amp;2 clutches to identify the</a:t>
            </a:r>
            <a:br>
              <a:rPr lang="en-US" sz="1800" b="0" i="0">
                <a:solidFill>
                  <a:srgbClr val="000000"/>
                </a:solidFill>
                <a:effectLst/>
              </a:rPr>
            </a:br>
            <a:r>
              <a:rPr lang="en-US" sz="1800" b="0" i="0">
                <a:solidFill>
                  <a:srgbClr val="000000"/>
                </a:solidFill>
                <a:effectLst/>
              </a:rPr>
              <a:t>distance to the pipe by each side.</a:t>
            </a:r>
          </a:p>
          <a:p>
            <a:pPr marL="0" indent="0">
              <a:buClrTx/>
              <a:buNone/>
            </a:pPr>
            <a:endParaRPr lang="en-US" sz="1800" b="0" i="0">
              <a:solidFill>
                <a:srgbClr val="000000"/>
              </a:solidFill>
              <a:effectLst/>
              <a:latin typeface="TimesNewRomanPSMT"/>
            </a:endParaRPr>
          </a:p>
          <a:p>
            <a:pPr marL="0" indent="0">
              <a:buClrTx/>
              <a:buNone/>
            </a:pPr>
            <a:br>
              <a:rPr lang="en-US" sz="1800" b="0" i="0">
                <a:solidFill>
                  <a:srgbClr val="000000"/>
                </a:solidFill>
                <a:effectLst/>
                <a:latin typeface="TimesNewRomanPSMT"/>
              </a:rPr>
            </a:br>
            <a:br>
              <a:rPr lang="en-US"/>
            </a:br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7C2512-149A-429B-88C9-02D22C815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t="23440" r="54407" b="17534"/>
          <a:stretch/>
        </p:blipFill>
        <p:spPr>
          <a:xfrm>
            <a:off x="3505200" y="3875380"/>
            <a:ext cx="2514600" cy="2354424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CDC67B0-8012-4C66-9094-1510242C61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51481" r="59168" b="21853"/>
          <a:stretch/>
        </p:blipFill>
        <p:spPr>
          <a:xfrm>
            <a:off x="6172200" y="4183224"/>
            <a:ext cx="2514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456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96C8-4D51-4B96-A27E-196B6067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0"/>
            <a:ext cx="7315200" cy="1296987"/>
          </a:xfrm>
        </p:spPr>
        <p:txBody>
          <a:bodyPr>
            <a:normAutofit/>
          </a:bodyPr>
          <a:lstStyle/>
          <a:p>
            <a:r>
              <a:rPr lang="en-US" sz="3600">
                <a:latin typeface="+mn-lt"/>
              </a:rPr>
              <a:t>Technique for Tightening Process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32C219E-C075-47BD-80AC-42DD18E9F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9191" y="2380284"/>
            <a:ext cx="2486235" cy="247686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D4BFF-CCD8-4F76-8809-B7CE1001D9F1}"/>
              </a:ext>
            </a:extLst>
          </p:cNvPr>
          <p:cNvSpPr txBox="1"/>
          <p:nvPr/>
        </p:nvSpPr>
        <p:spPr>
          <a:xfrm>
            <a:off x="511540" y="504606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Inside look of the clutch</a:t>
            </a:r>
            <a:endParaRPr lang="en-US">
              <a:cs typeface="Calibri"/>
            </a:endParaRPr>
          </a:p>
        </p:txBody>
      </p:sp>
      <p:pic>
        <p:nvPicPr>
          <p:cNvPr id="3" name="0001-0120">
            <a:hlinkClick r:id="" action="ppaction://media"/>
            <a:extLst>
              <a:ext uri="{FF2B5EF4-FFF2-40B4-BE49-F238E27FC236}">
                <a16:creationId xmlns:a16="http://schemas.microsoft.com/office/drawing/2014/main" id="{137C58EB-DFA3-4C04-BE3C-04D766FC9A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36999" y="1914061"/>
            <a:ext cx="4342778" cy="4342778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AE656973-935F-4032-9AC7-56242A97872E}"/>
              </a:ext>
            </a:extLst>
          </p:cNvPr>
          <p:cNvSpPr/>
          <p:nvPr/>
        </p:nvSpPr>
        <p:spPr>
          <a:xfrm>
            <a:off x="5833872" y="4370832"/>
            <a:ext cx="1289304" cy="292608"/>
          </a:xfrm>
          <a:prstGeom prst="lef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38DD0-717D-4963-B382-F751672B8AE1}"/>
              </a:ext>
            </a:extLst>
          </p:cNvPr>
          <p:cNvSpPr txBox="1"/>
          <p:nvPr/>
        </p:nvSpPr>
        <p:spPr>
          <a:xfrm>
            <a:off x="7123176" y="4339828"/>
            <a:ext cx="116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Screw Rod</a:t>
            </a:r>
          </a:p>
        </p:txBody>
      </p:sp>
    </p:spTree>
    <p:extLst>
      <p:ext uri="{BB962C8B-B14F-4D97-AF65-F5344CB8AC3E}">
        <p14:creationId xmlns:p14="http://schemas.microsoft.com/office/powerpoint/2010/main" val="154493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A203C8-56BC-4116-B534-CFB88105A022}"/>
              </a:ext>
            </a:extLst>
          </p:cNvPr>
          <p:cNvSpPr txBox="1"/>
          <p:nvPr/>
        </p:nvSpPr>
        <p:spPr>
          <a:xfrm>
            <a:off x="655924" y="67696"/>
            <a:ext cx="359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Internal structure: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C80C4EF-A214-679A-8966-DDD04AE07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24" y="550467"/>
            <a:ext cx="7823329" cy="3824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3819AD-1EE9-0FB5-117E-93CD3643ADBC}"/>
              </a:ext>
            </a:extLst>
          </p:cNvPr>
          <p:cNvSpPr txBox="1"/>
          <p:nvPr/>
        </p:nvSpPr>
        <p:spPr>
          <a:xfrm>
            <a:off x="187205" y="4218039"/>
            <a:ext cx="3636990" cy="5229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 eaLnBrk="1" hangingPunct="1">
              <a:lnSpc>
                <a:spcPct val="85000"/>
              </a:lnSpc>
              <a:spcAft>
                <a:spcPts val="600"/>
              </a:spcAft>
            </a:pPr>
            <a:r>
              <a:rPr lang="en-US" sz="2800" b="1" spc="-50">
                <a:latin typeface="+mn-lt"/>
                <a:ea typeface="+mj-ea"/>
                <a:cs typeface="+mj-cs"/>
              </a:rPr>
              <a:t>Specifications:</a:t>
            </a:r>
            <a:endParaRPr lang="en-US" sz="2800" b="1" spc="-50">
              <a:latin typeface="+mn-lt"/>
              <a:ea typeface="+mj-ea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48FA6-BA3A-BCBF-72D2-6A59DC42C546}"/>
              </a:ext>
            </a:extLst>
          </p:cNvPr>
          <p:cNvSpPr txBox="1"/>
          <p:nvPr/>
        </p:nvSpPr>
        <p:spPr>
          <a:xfrm>
            <a:off x="187205" y="4740946"/>
            <a:ext cx="83542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Maximum current: 1.5A-1.7A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Maximum voltage: 12 VDC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Step Angle             : 1.8 degree</a:t>
            </a:r>
          </a:p>
          <a:p>
            <a:r>
              <a:rPr lang="en-US">
                <a:latin typeface="Calibri"/>
                <a:cs typeface="Calibri"/>
              </a:rPr>
              <a:t>Data sheet: </a:t>
            </a:r>
            <a:r>
              <a:rPr lang="en-US">
                <a:latin typeface="Calibri"/>
                <a:cs typeface="Calibri"/>
                <a:hlinkClick r:id="rId3"/>
              </a:rPr>
              <a:t>https://www.omc-stepperonline.com/nema-17-stepper-motor-datasheet/nema-17-unipolar-1-8deg-15-8ncm-22-4oz-in-0-31a-12v-42x42x33mm-6-wires.html</a:t>
            </a:r>
            <a:endParaRPr lang="en-US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DE164-F84A-8D92-F571-DA5EC57F3515}"/>
              </a:ext>
            </a:extLst>
          </p:cNvPr>
          <p:cNvSpPr txBox="1"/>
          <p:nvPr/>
        </p:nvSpPr>
        <p:spPr>
          <a:xfrm>
            <a:off x="4818790" y="4740946"/>
            <a:ext cx="39032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200 Steps per revolution, 1.8 degrees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No. of Phases: 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Unipolar</a:t>
            </a:r>
          </a:p>
          <a:p>
            <a:endParaRPr lang="en-US" sz="1600">
              <a:latin typeface="Calibri"/>
              <a:cs typeface="Calibri"/>
            </a:endParaRPr>
          </a:p>
          <a:p>
            <a:endParaRPr lang="en-US" sz="1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8565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9C68D16B-4476-40B6-BF2A-EA8CD310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b="1">
                <a:solidFill>
                  <a:schemeClr val="tx1"/>
                </a:solidFill>
              </a:rPr>
              <a:t>Resource Required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90C65E0F-9343-4F0D-918E-B98C3C1AC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25" y="1846263"/>
            <a:ext cx="7543800" cy="4402137"/>
          </a:xfrm>
        </p:spPr>
        <p:txBody>
          <a:bodyPr rtlCol="0">
            <a:normAutofit lnSpcReduction="10000"/>
          </a:bodyPr>
          <a:lstStyle/>
          <a:p>
            <a:pPr marL="0" indent="0" eaLnBrk="1" fontAlgn="auto" hangingPunct="1">
              <a:buFont typeface="Calibri" panose="020F0502020204030204" pitchFamily="34" charset="0"/>
              <a:buNone/>
              <a:defRPr/>
            </a:pPr>
            <a:r>
              <a:rPr lang="en-US" sz="2400" b="1">
                <a:solidFill>
                  <a:schemeClr val="tx1"/>
                </a:solidFill>
              </a:rPr>
              <a:t>Software</a:t>
            </a:r>
            <a:r>
              <a:rPr lang="en-US">
                <a:solidFill>
                  <a:schemeClr val="tx1"/>
                </a:solidFill>
              </a:rPr>
              <a:t>:</a:t>
            </a:r>
          </a:p>
          <a:p>
            <a:pPr marL="383540" lvl="1" indent="-182880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</a:rPr>
              <a:t>Atmel Studio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383540" lvl="1" indent="-182880" fontAlgn="auto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</a:rPr>
              <a:t>Blender 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383540" lvl="1" indent="-182880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</a:rPr>
              <a:t>Proteus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200660" lvl="1" indent="0" eaLnBrk="1" fontAlgn="auto" hangingPunct="1">
              <a:buNone/>
              <a:defRPr/>
            </a:pPr>
            <a:endParaRPr lang="en-US">
              <a:solidFill>
                <a:schemeClr val="tx1"/>
              </a:solidFill>
              <a:cs typeface="Calibri"/>
            </a:endParaRPr>
          </a:p>
          <a:p>
            <a:pPr marL="200660" lvl="1" indent="0" eaLnBrk="1" fontAlgn="auto" hangingPunct="1">
              <a:buNone/>
              <a:defRPr/>
            </a:pPr>
            <a:r>
              <a:rPr lang="en-US" sz="2400" b="1">
                <a:solidFill>
                  <a:schemeClr val="tx1"/>
                </a:solidFill>
              </a:rPr>
              <a:t>Hardware</a:t>
            </a:r>
            <a:r>
              <a:rPr lang="en-US">
                <a:solidFill>
                  <a:schemeClr val="tx1"/>
                </a:solidFill>
              </a:rPr>
              <a:t>: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383540" lvl="1" indent="-182880" fontAlgn="auto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</a:rPr>
              <a:t>Sensors: IR Sensor, Ultrasonic Sensor, Inductive Proximity Sensor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383540" lvl="1" indent="-182880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</a:rPr>
              <a:t>Microcontroller: Atmega32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383540" lvl="1" indent="-182880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</a:rPr>
              <a:t>Keypad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383540" lvl="1" indent="-182880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</a:rPr>
              <a:t>Motors : DC Motor , Stepper Motors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383540" lvl="1" indent="-182880" fontAlgn="auto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</a:rPr>
              <a:t>Drivers : DC Motor(L1293), Stepper Motor(ULN 2003)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383540" lvl="1" indent="-182880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</a:rPr>
              <a:t>Grinding Disc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383540" lvl="1" indent="-182880" fontAlgn="auto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</a:rPr>
              <a:t>LCD 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383540" lvl="1" indent="-182880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</a:rPr>
              <a:t>Power Supply Unit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383540" lvl="1" indent="-182880" eaLnBrk="1" fontAlgn="auto" hangingPunct="1">
              <a:buFont typeface="Arial" panose="020B0604020202020204" pitchFamily="34" charset="0"/>
              <a:buChar char="•"/>
              <a:defRPr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0A5A88-6146-431C-865E-B028CB775814}"/>
              </a:ext>
            </a:extLst>
          </p:cNvPr>
          <p:cNvSpPr txBox="1"/>
          <p:nvPr/>
        </p:nvSpPr>
        <p:spPr>
          <a:xfrm>
            <a:off x="427702" y="359365"/>
            <a:ext cx="395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Working Principle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983BF42-364A-BB77-E58C-070064D48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" y="1521837"/>
            <a:ext cx="4596592" cy="3521297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C525FF0-8E51-F073-45CE-C655F1B37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894" y="1140634"/>
            <a:ext cx="3952568" cy="39887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A9B27B-D317-F15C-208E-B10ACCD2192B}"/>
              </a:ext>
            </a:extLst>
          </p:cNvPr>
          <p:cNvSpPr txBox="1"/>
          <p:nvPr/>
        </p:nvSpPr>
        <p:spPr>
          <a:xfrm>
            <a:off x="186809" y="2974708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EDF30E-8922-FDF1-5F3E-A3C8C32B6C53}"/>
              </a:ext>
            </a:extLst>
          </p:cNvPr>
          <p:cNvSpPr txBox="1"/>
          <p:nvPr/>
        </p:nvSpPr>
        <p:spPr>
          <a:xfrm>
            <a:off x="673510" y="2820819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0E744F-B6D3-1367-5CDE-159CFB199A3D}"/>
              </a:ext>
            </a:extLst>
          </p:cNvPr>
          <p:cNvSpPr txBox="1"/>
          <p:nvPr/>
        </p:nvSpPr>
        <p:spPr>
          <a:xfrm>
            <a:off x="865239" y="3282485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310028-AD19-77E8-70B4-739224816159}"/>
              </a:ext>
            </a:extLst>
          </p:cNvPr>
          <p:cNvSpPr txBox="1"/>
          <p:nvPr/>
        </p:nvSpPr>
        <p:spPr>
          <a:xfrm>
            <a:off x="383457" y="3436373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5757281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C2AB743C-13EB-F82D-002E-7F9DFF284C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1" t="14728" r="10638" b="9811"/>
          <a:stretch/>
        </p:blipFill>
        <p:spPr>
          <a:xfrm>
            <a:off x="531214" y="862285"/>
            <a:ext cx="8081572" cy="5303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163193-942B-1861-9A98-09452EC32904}"/>
              </a:ext>
            </a:extLst>
          </p:cNvPr>
          <p:cNvSpPr txBox="1"/>
          <p:nvPr/>
        </p:nvSpPr>
        <p:spPr>
          <a:xfrm>
            <a:off x="531214" y="315648"/>
            <a:ext cx="30367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Schematic Diagram :</a:t>
            </a:r>
          </a:p>
        </p:txBody>
      </p:sp>
    </p:spTree>
    <p:extLst>
      <p:ext uri="{BB962C8B-B14F-4D97-AF65-F5344CB8AC3E}">
        <p14:creationId xmlns:p14="http://schemas.microsoft.com/office/powerpoint/2010/main" val="20245229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AC583B-E3CF-4149-B402-37293B095F6C}"/>
              </a:ext>
            </a:extLst>
          </p:cNvPr>
          <p:cNvSpPr txBox="1"/>
          <p:nvPr/>
        </p:nvSpPr>
        <p:spPr>
          <a:xfrm>
            <a:off x="84326" y="25360"/>
            <a:ext cx="31896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alibri"/>
                <a:cs typeface="Calibri"/>
              </a:rPr>
              <a:t>code for Stepper Motor :</a:t>
            </a:r>
            <a:endParaRPr lang="en-GB" b="1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DCF2D5-2149-4787-9837-98ABFA599AFF}"/>
              </a:ext>
            </a:extLst>
          </p:cNvPr>
          <p:cNvSpPr txBox="1"/>
          <p:nvPr/>
        </p:nvSpPr>
        <p:spPr>
          <a:xfrm>
            <a:off x="231610" y="536425"/>
            <a:ext cx="302602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stepper.h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initSteppers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rotateStepper_3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(1,1);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110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stepper.h</a:t>
            </a:r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headerfile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#ifndef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STEPPER_H_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STEPPER_H_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interrupt.h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initSteppers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rotateStepper_3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distance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#endif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STEPPER_H_ */</a:t>
            </a:r>
            <a:endParaRPr lang="en-US" sz="10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87AF3-318D-46CF-A19E-68234C465E61}"/>
              </a:ext>
            </a:extLst>
          </p:cNvPr>
          <p:cNvSpPr txBox="1"/>
          <p:nvPr/>
        </p:nvSpPr>
        <p:spPr>
          <a:xfrm>
            <a:off x="6198323" y="404499"/>
            <a:ext cx="30933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Rotate  Counterclockwise  */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distance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0x03;</a:t>
            </a:r>
          </a:p>
          <a:p>
            <a:r>
              <a:rPr lang="en-US" sz="11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0x09;</a:t>
            </a:r>
          </a:p>
          <a:p>
            <a:r>
              <a:rPr lang="en-US" sz="11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0x0c;</a:t>
            </a:r>
          </a:p>
          <a:p>
            <a:r>
              <a:rPr lang="en-US" sz="11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0x06;</a:t>
            </a:r>
          </a:p>
          <a:p>
            <a:r>
              <a:rPr lang="en-US" sz="11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0x03;</a:t>
            </a:r>
          </a:p>
          <a:p>
            <a:r>
              <a:rPr lang="en-US" sz="11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(10);</a:t>
            </a: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9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17971F-84F3-405D-8ED3-995694899158}"/>
              </a:ext>
            </a:extLst>
          </p:cNvPr>
          <p:cNvCxnSpPr/>
          <p:nvPr/>
        </p:nvCxnSpPr>
        <p:spPr>
          <a:xfrm>
            <a:off x="3248268" y="353936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B8697A-B718-3BAB-C376-2B0F9F583F30}"/>
              </a:ext>
            </a:extLst>
          </p:cNvPr>
          <p:cNvCxnSpPr/>
          <p:nvPr/>
        </p:nvCxnSpPr>
        <p:spPr>
          <a:xfrm>
            <a:off x="6084878" y="358854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7A6B622-46BE-9B36-5BE8-7320CCA7ACCB}"/>
              </a:ext>
            </a:extLst>
          </p:cNvPr>
          <p:cNvSpPr txBox="1"/>
          <p:nvPr/>
        </p:nvSpPr>
        <p:spPr>
          <a:xfrm>
            <a:off x="3291131" y="394692"/>
            <a:ext cx="2699039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stepper.h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initSteppers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DDRA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0xFF;</a:t>
            </a: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DDRC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0xFF;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rotateStepper_3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distance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Counterclockwise-0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1 distance unit = 1 rotating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1)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Rotate  clockwise */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distance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0x03;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0x06;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0x0c;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0x09;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0x03;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8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21620-0E39-5C1A-811A-E7F1136AA2F8}"/>
              </a:ext>
            </a:extLst>
          </p:cNvPr>
          <p:cNvSpPr txBox="1"/>
          <p:nvPr/>
        </p:nvSpPr>
        <p:spPr>
          <a:xfrm>
            <a:off x="486007" y="531957"/>
            <a:ext cx="63474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PCB Design for all responsible components: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9F4D2-36CF-5391-122B-7F43FD79A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3444" y="886339"/>
            <a:ext cx="5029200" cy="56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778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8EF868-2ECE-4336-9172-DE7A4F2AE71C}"/>
              </a:ext>
            </a:extLst>
          </p:cNvPr>
          <p:cNvSpPr txBox="1"/>
          <p:nvPr/>
        </p:nvSpPr>
        <p:spPr>
          <a:xfrm>
            <a:off x="398834" y="437745"/>
            <a:ext cx="816150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/>
          </a:p>
          <a:p>
            <a:r>
              <a:rPr lang="en-US" b="1"/>
              <a:t>Stepper Motor Driver : ULN2003</a:t>
            </a:r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r>
              <a:rPr lang="en-US" sz="1600"/>
              <a:t>Input pins can be triggered by +5V</a:t>
            </a:r>
          </a:p>
          <a:p>
            <a:r>
              <a:rPr lang="en-US" sz="1600"/>
              <a:t>All seven Output pins can be connected to gather to drive loads up to  3.5A.</a:t>
            </a:r>
          </a:p>
          <a:p>
            <a:endParaRPr lang="en-US" b="1"/>
          </a:p>
          <a:p>
            <a:r>
              <a:rPr lang="en-US" sz="1600" b="1"/>
              <a:t>Data sheet: </a:t>
            </a:r>
            <a:r>
              <a:rPr lang="en-US" sz="1600">
                <a:hlinkClick r:id="rId2"/>
              </a:rPr>
              <a:t>https://datasheetspdf.com/pdf-file/956150/UTC/ULN2003/1</a:t>
            </a:r>
            <a:endParaRPr lang="en-US" sz="1600"/>
          </a:p>
          <a:p>
            <a:endParaRPr lang="en-US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C8648-6807-4AD3-8F4E-96077EC49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14" y="1687661"/>
            <a:ext cx="2892493" cy="2834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79BD1-C0C7-4455-BDCE-B112D80DD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060" y="1851428"/>
            <a:ext cx="2716040" cy="26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821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21EFE9-98A0-429F-9294-BE8B16A657DC}"/>
              </a:ext>
            </a:extLst>
          </p:cNvPr>
          <p:cNvSpPr txBox="1"/>
          <p:nvPr/>
        </p:nvSpPr>
        <p:spPr>
          <a:xfrm>
            <a:off x="330740" y="496111"/>
            <a:ext cx="860897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DC Motor Driver: L293D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1600"/>
              <a:t>Maximum Peak motor current: 1.2A</a:t>
            </a:r>
          </a:p>
          <a:p>
            <a:r>
              <a:rPr lang="en-US" sz="1600"/>
              <a:t>Maximum Continuous Motor Current: 600mA</a:t>
            </a:r>
          </a:p>
          <a:p>
            <a:r>
              <a:rPr lang="en-US" sz="1600"/>
              <a:t>Supply Voltage to Vcc1(</a:t>
            </a:r>
            <a:r>
              <a:rPr lang="en-US" sz="1600" err="1"/>
              <a:t>vss</a:t>
            </a:r>
            <a:r>
              <a:rPr lang="en-US" sz="1600"/>
              <a:t>): 4.5V to 7V</a:t>
            </a:r>
          </a:p>
          <a:p>
            <a:endParaRPr lang="en-US" sz="1600"/>
          </a:p>
          <a:p>
            <a:r>
              <a:rPr lang="en-US" sz="1600" b="1"/>
              <a:t>Data sheet:  </a:t>
            </a:r>
            <a:r>
              <a:rPr lang="en-US" sz="1600">
                <a:hlinkClick r:id="rId2"/>
              </a:rPr>
              <a:t>https://datasheetspdf.com/pdf-file/69631/STMicroelectronics/L293D/1</a:t>
            </a:r>
            <a:endParaRPr lang="en-US" sz="1600"/>
          </a:p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18FC4-BC0F-4707-87C5-D16A64377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49" y="1096275"/>
            <a:ext cx="2841174" cy="2651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82B6DA-DA2D-4B9B-A975-ECD9FFA63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452" y="821955"/>
            <a:ext cx="315787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021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B465A-7156-478E-A750-E2C3534A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A64-A46D-461E-9E5B-21373884A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383" y="1846263"/>
            <a:ext cx="8077823" cy="4022725"/>
          </a:xfrm>
        </p:spPr>
        <p:txBody>
          <a:bodyPr/>
          <a:lstStyle/>
          <a:p>
            <a:pPr marL="90170" indent="-90170">
              <a:buFont typeface="Arial" panose="020F0502020204030204" pitchFamily="34" charset="0"/>
              <a:buChar char="•"/>
            </a:pPr>
            <a:r>
              <a:rPr lang="en-US" sz="1800">
                <a:ea typeface="+mn-lt"/>
                <a:cs typeface="+mn-lt"/>
                <a:hlinkClick r:id="rId2"/>
              </a:rPr>
              <a:t>https://www.electronicwings.com/avr-atmega</a:t>
            </a:r>
            <a:endParaRPr lang="en-US" sz="1800">
              <a:ea typeface="+mn-lt"/>
              <a:cs typeface="+mn-lt"/>
            </a:endParaRPr>
          </a:p>
          <a:p>
            <a:pPr marL="90170" indent="-90170">
              <a:buFont typeface="Arial" panose="020F0502020204030204" pitchFamily="34" charset="0"/>
              <a:buChar char="•"/>
            </a:pPr>
            <a:r>
              <a:rPr lang="en-US" sz="1800">
                <a:ea typeface="+mn-lt"/>
                <a:cs typeface="+mn-lt"/>
                <a:hlinkClick r:id="rId3"/>
              </a:rPr>
              <a:t>https://tronic.lk/</a:t>
            </a:r>
            <a:endParaRPr lang="en-US" sz="1800">
              <a:cs typeface="Calibri" panose="020F0502020204030204"/>
            </a:endParaRPr>
          </a:p>
          <a:p>
            <a:pPr marL="90170" indent="-90170">
              <a:buFont typeface="Arial" panose="020F0502020204030204" pitchFamily="34" charset="0"/>
              <a:buChar char="•"/>
            </a:pPr>
            <a:r>
              <a:rPr lang="en-US" sz="1800">
                <a:ea typeface="+mn-lt"/>
                <a:cs typeface="+mn-lt"/>
                <a:hlinkClick r:id="rId4"/>
              </a:rPr>
              <a:t>https://www.youtube.com/</a:t>
            </a:r>
            <a:endParaRPr lang="en-US" sz="1800">
              <a:ea typeface="+mn-lt"/>
              <a:cs typeface="+mn-lt"/>
            </a:endParaRPr>
          </a:p>
          <a:p>
            <a:pPr marL="90170" indent="-90170">
              <a:buFont typeface="Arial" panose="020F0502020204030204" pitchFamily="34" charset="0"/>
              <a:buChar char="•"/>
            </a:pPr>
            <a:r>
              <a:rPr lang="en-US" sz="1800">
                <a:cs typeface="Calibri" panose="020F0502020204030204"/>
              </a:rPr>
              <a:t>Grinding blade selection </a:t>
            </a:r>
            <a:r>
              <a:rPr lang="en-US" sz="1800">
                <a:ea typeface="+mn-lt"/>
                <a:cs typeface="+mn-lt"/>
                <a:hlinkClick r:id="rId5"/>
              </a:rPr>
              <a:t>https://drive.google.com/file/d/1l987t_xdUDQwoZVKXyOeCLS4ZEMxx5yd/view? usp=sharing</a:t>
            </a:r>
          </a:p>
          <a:p>
            <a:pPr marL="90170" indent="-90170">
              <a:buFont typeface="Arial" panose="020F0502020204030204" pitchFamily="34" charset="0"/>
              <a:buChar char="•"/>
            </a:pPr>
            <a:r>
              <a:rPr lang="en-US" sz="1800">
                <a:cs typeface="Calibri" panose="020F0502020204030204"/>
              </a:rPr>
              <a:t>Atmega-32 data sheet :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  <a:hlinkClick r:id="rId6"/>
              </a:rPr>
              <a:t> https://drive.google.com/file/d/1nu86kDYH1PtJV-QbK96FR9jovnH52Mws/view?usp=sharing</a:t>
            </a:r>
            <a:endParaRPr lang="en-US" sz="1800">
              <a:cs typeface="Calibri" panose="020F0502020204030204"/>
            </a:endParaRPr>
          </a:p>
          <a:p>
            <a:pPr marL="90170" indent="-90170">
              <a:buFont typeface="Arial" panose="020F0502020204030204" pitchFamily="34" charset="0"/>
              <a:buChar char="•"/>
            </a:pPr>
            <a:endParaRPr lang="en-US" sz="2800" b="1">
              <a:solidFill>
                <a:srgbClr val="FF0000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 sz="1800">
              <a:cs typeface="Calibri" panose="020F0502020204030204"/>
            </a:endParaRPr>
          </a:p>
          <a:p>
            <a:pPr marL="90170" indent="-90170">
              <a:buFont typeface="Arial" panose="020F0502020204030204" pitchFamily="34" charset="0"/>
              <a:buChar char="•"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153155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20" name="Rectangle 102">
            <a:extLst>
              <a:ext uri="{FF2B5EF4-FFF2-40B4-BE49-F238E27FC236}">
                <a16:creationId xmlns:a16="http://schemas.microsoft.com/office/drawing/2014/main" id="{038B8727-D318-4B70-B353-C390602FF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21" name="Rectangle 104">
            <a:extLst>
              <a:ext uri="{FF2B5EF4-FFF2-40B4-BE49-F238E27FC236}">
                <a16:creationId xmlns:a16="http://schemas.microsoft.com/office/drawing/2014/main" id="{1B0C8367-28B6-4EF1-B182-01BEC9872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22" name="Rectangle 106">
            <a:extLst>
              <a:ext uri="{FF2B5EF4-FFF2-40B4-BE49-F238E27FC236}">
                <a16:creationId xmlns:a16="http://schemas.microsoft.com/office/drawing/2014/main" id="{649E3F4C-17F5-49E4-B05F-80C6B348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5" name="Picture 45" descr="A picture containing indoor&#10;&#10;Description automatically generated">
            <a:extLst>
              <a:ext uri="{FF2B5EF4-FFF2-40B4-BE49-F238E27FC236}">
                <a16:creationId xmlns:a16="http://schemas.microsoft.com/office/drawing/2014/main" id="{769B0728-E2EA-4A37-8755-B1F0324F9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676" y="1596692"/>
            <a:ext cx="4236117" cy="4236117"/>
          </a:xfrm>
          <a:prstGeom prst="rect">
            <a:avLst/>
          </a:prstGeom>
        </p:spPr>
      </p:pic>
      <p:graphicFrame>
        <p:nvGraphicFramePr>
          <p:cNvPr id="16395" name="Content Placeholder 2">
            <a:extLst>
              <a:ext uri="{FF2B5EF4-FFF2-40B4-BE49-F238E27FC236}">
                <a16:creationId xmlns:a16="http://schemas.microsoft.com/office/drawing/2014/main" id="{26308863-AA22-4B31-9896-E3D7550D7E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263700"/>
              </p:ext>
            </p:extLst>
          </p:nvPr>
        </p:nvGraphicFramePr>
        <p:xfrm>
          <a:off x="296542" y="1500409"/>
          <a:ext cx="2459105" cy="3595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6" name="TextBox 165">
            <a:extLst>
              <a:ext uri="{FF2B5EF4-FFF2-40B4-BE49-F238E27FC236}">
                <a16:creationId xmlns:a16="http://schemas.microsoft.com/office/drawing/2014/main" id="{4780FC8F-FA21-4803-9523-A71BC9E162B0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0FEDF-2E14-4C3F-9318-2C7F78772F1A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8EAB2B-23A5-4DA5-840F-4F1916DF9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418201"/>
              </p:ext>
            </p:extLst>
          </p:nvPr>
        </p:nvGraphicFramePr>
        <p:xfrm>
          <a:off x="496111" y="667913"/>
          <a:ext cx="8357411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344">
                  <a:extLst>
                    <a:ext uri="{9D8B030D-6E8A-4147-A177-3AD203B41FA5}">
                      <a16:colId xmlns:a16="http://schemas.microsoft.com/office/drawing/2014/main" val="2818689264"/>
                    </a:ext>
                  </a:extLst>
                </a:gridCol>
                <a:gridCol w="2115689">
                  <a:extLst>
                    <a:ext uri="{9D8B030D-6E8A-4147-A177-3AD203B41FA5}">
                      <a16:colId xmlns:a16="http://schemas.microsoft.com/office/drawing/2014/main" val="1785924758"/>
                    </a:ext>
                  </a:extLst>
                </a:gridCol>
                <a:gridCol w="2115689">
                  <a:extLst>
                    <a:ext uri="{9D8B030D-6E8A-4147-A177-3AD203B41FA5}">
                      <a16:colId xmlns:a16="http://schemas.microsoft.com/office/drawing/2014/main" val="590418889"/>
                    </a:ext>
                  </a:extLst>
                </a:gridCol>
                <a:gridCol w="2115689">
                  <a:extLst>
                    <a:ext uri="{9D8B030D-6E8A-4147-A177-3AD203B41FA5}">
                      <a16:colId xmlns:a16="http://schemas.microsoft.com/office/drawing/2014/main" val="1377954542"/>
                    </a:ext>
                  </a:extLst>
                </a:gridCol>
              </a:tblGrid>
              <a:tr h="340159">
                <a:tc>
                  <a:txBody>
                    <a:bodyPr/>
                    <a:lstStyle/>
                    <a:p>
                      <a:r>
                        <a:rPr lang="en-US"/>
                        <a:t>Components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Units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Unit Price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540743"/>
                  </a:ext>
                </a:extLst>
              </a:tr>
              <a:tr h="329186">
                <a:tc>
                  <a:txBody>
                    <a:bodyPr/>
                    <a:lstStyle/>
                    <a:p>
                      <a:r>
                        <a:rPr lang="en-US"/>
                        <a:t>Microcontroller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550.00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1100.00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304010"/>
                  </a:ext>
                </a:extLst>
              </a:tr>
              <a:tr h="340159">
                <a:tc>
                  <a:txBody>
                    <a:bodyPr/>
                    <a:lstStyle/>
                    <a:p>
                      <a:r>
                        <a:rPr lang="en-US"/>
                        <a:t>IR Sensor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120.00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360.00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7549130"/>
                  </a:ext>
                </a:extLst>
              </a:tr>
              <a:tr h="592535">
                <a:tc>
                  <a:txBody>
                    <a:bodyPr/>
                    <a:lstStyle/>
                    <a:p>
                      <a:r>
                        <a:rPr lang="en-US"/>
                        <a:t>Inductive Proximity Sensor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550.00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550.00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724348"/>
                  </a:ext>
                </a:extLst>
              </a:tr>
              <a:tr h="329186">
                <a:tc>
                  <a:txBody>
                    <a:bodyPr/>
                    <a:lstStyle/>
                    <a:p>
                      <a:r>
                        <a:rPr lang="en-US"/>
                        <a:t>Ultrasonic Sensor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400.00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1200.00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8103563"/>
                  </a:ext>
                </a:extLst>
              </a:tr>
              <a:tr h="340159">
                <a:tc>
                  <a:txBody>
                    <a:bodyPr/>
                    <a:lstStyle/>
                    <a:p>
                      <a:r>
                        <a:rPr lang="en-US"/>
                        <a:t>Keypad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160.00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160.00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00866"/>
                  </a:ext>
                </a:extLst>
              </a:tr>
              <a:tr h="329186">
                <a:tc>
                  <a:txBody>
                    <a:bodyPr/>
                    <a:lstStyle/>
                    <a:p>
                      <a:r>
                        <a:rPr lang="en-US"/>
                        <a:t>LCD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800.00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800.00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122319"/>
                  </a:ext>
                </a:extLst>
              </a:tr>
              <a:tr h="340159">
                <a:tc>
                  <a:txBody>
                    <a:bodyPr/>
                    <a:lstStyle/>
                    <a:p>
                      <a:r>
                        <a:rPr lang="en-US"/>
                        <a:t>Stepper Motor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3200.00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Rs:12800.00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503502"/>
                  </a:ext>
                </a:extLst>
              </a:tr>
              <a:tr h="329186">
                <a:tc>
                  <a:txBody>
                    <a:bodyPr/>
                    <a:lstStyle/>
                    <a:p>
                      <a:r>
                        <a:rPr lang="en-US"/>
                        <a:t>DC Motor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950.00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2850.00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511569"/>
                  </a:ext>
                </a:extLst>
              </a:tr>
              <a:tr h="340159">
                <a:tc>
                  <a:txBody>
                    <a:bodyPr/>
                    <a:lstStyle/>
                    <a:p>
                      <a:r>
                        <a:rPr lang="en-US"/>
                        <a:t>Grinding Disc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2000.00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2000.00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2259263"/>
                  </a:ext>
                </a:extLst>
              </a:tr>
              <a:tr h="592535">
                <a:tc>
                  <a:txBody>
                    <a:bodyPr/>
                    <a:lstStyle/>
                    <a:p>
                      <a:r>
                        <a:rPr lang="en-US"/>
                        <a:t>Drivers ULN2003 (Stepper motors)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460.00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1840.00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6708502"/>
                  </a:ext>
                </a:extLst>
              </a:tr>
              <a:tr h="592535">
                <a:tc>
                  <a:txBody>
                    <a:bodyPr/>
                    <a:lstStyle/>
                    <a:p>
                      <a:r>
                        <a:rPr lang="en-US"/>
                        <a:t>Drivers L1293</a:t>
                      </a:r>
                      <a:br>
                        <a:rPr lang="en-US"/>
                      </a:br>
                      <a:r>
                        <a:rPr lang="en-US"/>
                        <a:t>(DC motor)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400.00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Rs: 1200.00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009230"/>
                  </a:ext>
                </a:extLst>
              </a:tr>
              <a:tr h="329186">
                <a:tc>
                  <a:txBody>
                    <a:bodyPr/>
                    <a:lstStyle/>
                    <a:p>
                      <a:r>
                        <a:rPr lang="en-US"/>
                        <a:t>Other expenses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Rs: 5000.00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100335"/>
                  </a:ext>
                </a:extLst>
              </a:tr>
              <a:tr h="592535">
                <a:tc>
                  <a:txBody>
                    <a:bodyPr/>
                    <a:lstStyle/>
                    <a:p>
                      <a:r>
                        <a:rPr lang="en-US"/>
                        <a:t>Total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Rs: 29860.00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9351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775851E-52CA-4C58-8730-A85747D370B8}"/>
              </a:ext>
            </a:extLst>
          </p:cNvPr>
          <p:cNvSpPr txBox="1"/>
          <p:nvPr/>
        </p:nvSpPr>
        <p:spPr>
          <a:xfrm>
            <a:off x="311728" y="124691"/>
            <a:ext cx="336665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/>
                <a:cs typeface="Calibri"/>
              </a:rPr>
              <a:t>Cost</a:t>
            </a:r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 </a:t>
            </a:r>
            <a:r>
              <a:rPr lang="en-US" sz="3200" b="1">
                <a:latin typeface="Calibri"/>
                <a:cs typeface="Calibri"/>
              </a:rPr>
              <a:t>Estimation</a:t>
            </a:r>
            <a:endParaRPr lang="en-US" sz="3200">
              <a:latin typeface="Calibri"/>
              <a:cs typeface="Calibri"/>
            </a:endParaRPr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0796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6C9F-292E-4042-B6C8-BD635804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501445"/>
            <a:ext cx="7543800" cy="1235280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Test and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F90AB-16FB-4D53-A4A8-8010114BB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25" y="1846263"/>
            <a:ext cx="7543800" cy="4318563"/>
          </a:xfrm>
        </p:spPr>
        <p:txBody>
          <a:bodyPr/>
          <a:lstStyle/>
          <a:p>
            <a:pPr marL="90170" indent="-90170"/>
            <a:r>
              <a:rPr lang="en-US" sz="2400" i="0">
                <a:solidFill>
                  <a:schemeClr val="tx1"/>
                </a:solidFill>
                <a:effectLst/>
              </a:rPr>
              <a:t>The process of this machine can be tested under the following sub-processes</a:t>
            </a:r>
            <a:r>
              <a:rPr lang="en-US" i="0">
                <a:solidFill>
                  <a:schemeClr val="tx1"/>
                </a:solidFill>
                <a:effectLst/>
              </a:rPr>
              <a:t>.</a:t>
            </a:r>
            <a:r>
              <a:rPr lang="en-US" sz="2400">
                <a:solidFill>
                  <a:schemeClr val="tx1"/>
                </a:solidFill>
              </a:rPr>
              <a:t> </a:t>
            </a:r>
            <a:endParaRPr lang="en-US"/>
          </a:p>
          <a:p>
            <a:pPr marL="0" indent="0">
              <a:lnSpc>
                <a:spcPct val="150000"/>
              </a:lnSpc>
              <a:buNone/>
            </a:pPr>
            <a:r>
              <a:rPr lang="en-US">
                <a:solidFill>
                  <a:schemeClr val="tx1"/>
                </a:solidFill>
              </a:rPr>
              <a:t>  1.Entering user inputs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  2.Detecting the pipe and Identifying the material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90170" indent="-90170"/>
            <a:r>
              <a:rPr lang="en-US">
                <a:solidFill>
                  <a:schemeClr val="tx1"/>
                </a:solidFill>
              </a:rPr>
              <a:t>3.Tightening process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90170" indent="-90170"/>
            <a:r>
              <a:rPr lang="en-US">
                <a:solidFill>
                  <a:schemeClr val="tx1"/>
                </a:solidFill>
              </a:rPr>
              <a:t>4.Aligning process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90170" indent="-90170"/>
            <a:r>
              <a:rPr lang="en-US">
                <a:solidFill>
                  <a:schemeClr val="tx1"/>
                </a:solidFill>
              </a:rPr>
              <a:t>5.Measuring process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  6.Cutting process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90170" indent="-90170"/>
            <a:r>
              <a:rPr lang="en-US">
                <a:solidFill>
                  <a:schemeClr val="tx1"/>
                </a:solidFill>
              </a:rPr>
              <a:t>7.Wastage Separating and Collecting process         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9734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913B-6371-9B2A-71EC-CEBC9C32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Entering user inputs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717A2-D63B-5FEF-CC0B-8A9633CA0C63}"/>
              </a:ext>
            </a:extLst>
          </p:cNvPr>
          <p:cNvSpPr txBox="1"/>
          <p:nvPr/>
        </p:nvSpPr>
        <p:spPr>
          <a:xfrm>
            <a:off x="924232" y="2153265"/>
            <a:ext cx="7364362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At the beginning user must enter the needed length and quantity of the pipe through keypad.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LCD is guiding user to enter them.</a:t>
            </a:r>
          </a:p>
        </p:txBody>
      </p:sp>
    </p:spTree>
    <p:extLst>
      <p:ext uri="{BB962C8B-B14F-4D97-AF65-F5344CB8AC3E}">
        <p14:creationId xmlns:p14="http://schemas.microsoft.com/office/powerpoint/2010/main" val="3455761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EFB8-D425-4094-8566-9C641268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  <a:latin typeface="+mn-lt"/>
              </a:rPr>
              <a:t>2.Detecting the pipe and Identifying the </a:t>
            </a:r>
            <a:br>
              <a:rPr lang="en-US" sz="3600">
                <a:solidFill>
                  <a:schemeClr val="tx1"/>
                </a:solidFill>
                <a:latin typeface="+mn-lt"/>
              </a:rPr>
            </a:br>
            <a:r>
              <a:rPr lang="en-US" sz="3600">
                <a:solidFill>
                  <a:schemeClr val="tx1"/>
                </a:solidFill>
                <a:latin typeface="+mn-lt"/>
              </a:rPr>
              <a:t>    material</a:t>
            </a:r>
            <a:endParaRPr lang="en-US" sz="360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01FB7-7D6F-43B2-ADEF-2E4A18325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170" indent="-90170"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latin typeface="TimesNewRomanPSMT"/>
              </a:rPr>
              <a:t> </a:t>
            </a:r>
            <a:r>
              <a:rPr lang="en-US" sz="1800">
                <a:solidFill>
                  <a:srgbClr val="000000"/>
                </a:solidFill>
              </a:rPr>
              <a:t>T</a:t>
            </a:r>
            <a:r>
              <a:rPr lang="en-US" sz="1800" b="0" i="0">
                <a:solidFill>
                  <a:srgbClr val="000000"/>
                </a:solidFill>
                <a:effectLst/>
              </a:rPr>
              <a:t>o start the process, the operator must</a:t>
            </a:r>
            <a:r>
              <a:rPr lang="en-US" sz="1800">
                <a:solidFill>
                  <a:srgbClr val="000000"/>
                </a:solidFill>
              </a:rPr>
              <a:t> switch on the machine and</a:t>
            </a:r>
            <a:r>
              <a:rPr lang="en-US" sz="1800" b="0" i="0">
                <a:solidFill>
                  <a:srgbClr val="000000"/>
                </a:solidFill>
                <a:effectLst/>
              </a:rPr>
              <a:t> place the</a:t>
            </a:r>
            <a:r>
              <a:rPr lang="en-US" sz="1800">
                <a:solidFill>
                  <a:srgbClr val="000000"/>
                </a:solidFill>
              </a:rPr>
              <a:t> pipe</a:t>
            </a:r>
            <a:r>
              <a:rPr lang="en-US" sz="1800" b="0" i="0">
                <a:solidFill>
                  <a:srgbClr val="000000"/>
                </a:solidFill>
                <a:effectLst/>
              </a:rPr>
              <a:t> between clutches.</a:t>
            </a:r>
            <a:r>
              <a:rPr lang="en-US" sz="1800">
                <a:solidFill>
                  <a:srgbClr val="000000"/>
                </a:solidFill>
              </a:rPr>
              <a:t> </a:t>
            </a:r>
            <a:endParaRPr lang="en-US"/>
          </a:p>
          <a:p>
            <a:pPr marL="90170" indent="-90170"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 </a:t>
            </a:r>
            <a:r>
              <a:rPr lang="en-US" sz="1800" b="0" i="0">
                <a:solidFill>
                  <a:srgbClr val="000000"/>
                </a:solidFill>
                <a:effectLst/>
              </a:rPr>
              <a:t>Then the machine will detect the presence of the pipe by the </a:t>
            </a:r>
            <a:r>
              <a:rPr lang="en-US" sz="1800" b="1" i="0">
                <a:solidFill>
                  <a:srgbClr val="000000"/>
                </a:solidFill>
                <a:effectLst/>
              </a:rPr>
              <a:t>IR sensor </a:t>
            </a:r>
            <a:r>
              <a:rPr lang="en-US" sz="1800" b="0" i="0">
                <a:solidFill>
                  <a:srgbClr val="000000"/>
                </a:solidFill>
                <a:effectLst/>
              </a:rPr>
              <a:t>and will</a:t>
            </a:r>
            <a:r>
              <a:rPr lang="en-US" sz="1800">
                <a:solidFill>
                  <a:srgbClr val="000000"/>
                </a:solidFill>
              </a:rPr>
              <a:t> </a:t>
            </a:r>
            <a:r>
              <a:rPr lang="en-US" sz="1800" b="0" i="0">
                <a:solidFill>
                  <a:srgbClr val="000000"/>
                </a:solidFill>
                <a:effectLst/>
              </a:rPr>
              <a:t> identify the material of the pipe by the</a:t>
            </a:r>
            <a:r>
              <a:rPr lang="en-US" sz="1800">
                <a:solidFill>
                  <a:srgbClr val="000000"/>
                </a:solidFill>
              </a:rPr>
              <a:t> </a:t>
            </a:r>
            <a:r>
              <a:rPr lang="en-US" sz="1800" b="1">
                <a:solidFill>
                  <a:srgbClr val="000000"/>
                </a:solidFill>
              </a:rPr>
              <a:t>Inductive proximity sensor</a:t>
            </a:r>
            <a:r>
              <a:rPr lang="en-US" sz="1800" b="1" i="0">
                <a:solidFill>
                  <a:srgbClr val="000000"/>
                </a:solidFill>
                <a:effectLst/>
              </a:rPr>
              <a:t> </a:t>
            </a:r>
            <a:r>
              <a:rPr lang="en-US" sz="1800" b="1" i="0">
                <a:solidFill>
                  <a:srgbClr val="000000"/>
                </a:solidFill>
                <a:effectLst/>
                <a:latin typeface="TimesNewRomanPSMT"/>
              </a:rPr>
              <a:t>.</a:t>
            </a:r>
          </a:p>
          <a:p>
            <a:pPr marL="0" indent="0">
              <a:buClrTx/>
              <a:buNone/>
            </a:pPr>
            <a:endParaRPr lang="en-US" sz="1800" b="1" i="0">
              <a:solidFill>
                <a:srgbClr val="000000"/>
              </a:solidFill>
              <a:effectLst/>
              <a:latin typeface="TimesNewRomanPSMT"/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7E6A629-9E77-479A-8285-CC7CF0DD8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429013"/>
              </p:ext>
            </p:extLst>
          </p:nvPr>
        </p:nvGraphicFramePr>
        <p:xfrm>
          <a:off x="990600" y="3232253"/>
          <a:ext cx="6172200" cy="25745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426200186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2998034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902787294"/>
                    </a:ext>
                  </a:extLst>
                </a:gridCol>
              </a:tblGrid>
              <a:tr h="7835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   Positive signal </a:t>
                      </a:r>
                      <a:r>
                        <a:rPr lang="en-US" b="1">
                          <a:solidFill>
                            <a:srgbClr val="FF0000"/>
                          </a:solidFill>
                        </a:rPr>
                        <a:t>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Negative signal </a:t>
                      </a:r>
                      <a:r>
                        <a:rPr lang="en-US" b="1">
                          <a:solidFill>
                            <a:srgbClr val="FF0000"/>
                          </a:solidFill>
                        </a:rPr>
                        <a:t>(0)</a:t>
                      </a:r>
                      <a:endParaRPr lang="en-US"/>
                    </a:p>
                    <a:p>
                      <a:endParaRPr lang="en-US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833471"/>
                  </a:ext>
                </a:extLst>
              </a:tr>
              <a:tr h="816617">
                <a:tc>
                  <a:txBody>
                    <a:bodyPr/>
                    <a:lstStyle/>
                    <a:p>
                      <a:r>
                        <a:rPr lang="en-US"/>
                        <a:t>Positive signal </a:t>
                      </a:r>
                      <a:r>
                        <a:rPr lang="en-US" b="1">
                          <a:solidFill>
                            <a:srgbClr val="FF0000"/>
                          </a:solidFill>
                        </a:rPr>
                        <a:t>(1)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 Metal pipe detected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/>
                    </a:p>
                    <a:p>
                      <a:r>
                        <a:rPr lang="en-US"/>
                        <a:t>No object .Machine</a:t>
                      </a:r>
                    </a:p>
                    <a:p>
                      <a:r>
                        <a:rPr lang="en-US"/>
                        <a:t>will not start.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410607"/>
                  </a:ext>
                </a:extLst>
              </a:tr>
              <a:tr h="974356">
                <a:tc>
                  <a:txBody>
                    <a:bodyPr/>
                    <a:lstStyle/>
                    <a:p>
                      <a:r>
                        <a:rPr lang="en-US"/>
                        <a:t>Negative signal </a:t>
                      </a:r>
                      <a:r>
                        <a:rPr lang="en-US" b="1">
                          <a:solidFill>
                            <a:srgbClr val="FF0000"/>
                          </a:solidFill>
                        </a:rPr>
                        <a:t>(0)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  Non-metal (PVC)   </a:t>
                      </a:r>
                    </a:p>
                    <a:p>
                      <a:pPr algn="l"/>
                      <a:r>
                        <a:rPr lang="en-US"/>
                        <a:t>  pipe detected 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767807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3CA89A-275F-4972-BD7A-0C269B051705}"/>
              </a:ext>
            </a:extLst>
          </p:cNvPr>
          <p:cNvCxnSpPr>
            <a:cxnSpLocks/>
          </p:cNvCxnSpPr>
          <p:nvPr/>
        </p:nvCxnSpPr>
        <p:spPr>
          <a:xfrm>
            <a:off x="1009337" y="3288467"/>
            <a:ext cx="1811311" cy="7057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0BD6AA-9066-405A-92B1-A80338AED5D1}"/>
              </a:ext>
            </a:extLst>
          </p:cNvPr>
          <p:cNvSpPr txBox="1"/>
          <p:nvPr/>
        </p:nvSpPr>
        <p:spPr>
          <a:xfrm>
            <a:off x="1996851" y="335923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81E2F9-A8B9-4788-9543-2C71E8C0F1EB}"/>
              </a:ext>
            </a:extLst>
          </p:cNvPr>
          <p:cNvSpPr txBox="1"/>
          <p:nvPr/>
        </p:nvSpPr>
        <p:spPr>
          <a:xfrm>
            <a:off x="1267293" y="3668844"/>
            <a:ext cx="110177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Calibri"/>
                <a:cs typeface="Calibri"/>
              </a:rPr>
              <a:t>I.P.S</a:t>
            </a:r>
            <a:endParaRPr lang="en-US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487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6262B9-A54B-4F08-AC47-2EDFB411E912}"/>
              </a:ext>
            </a:extLst>
          </p:cNvPr>
          <p:cNvSpPr txBox="1"/>
          <p:nvPr/>
        </p:nvSpPr>
        <p:spPr>
          <a:xfrm>
            <a:off x="609600" y="1600200"/>
            <a:ext cx="7391400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/>
                <a:cs typeface="Calibri"/>
              </a:rPr>
              <a:t>By using the results of the process 1 , machine will decide the following things.</a:t>
            </a:r>
          </a:p>
          <a:p>
            <a:endParaRPr lang="en-US" sz="2000">
              <a:cs typeface="Calibri"/>
            </a:endParaRPr>
          </a:p>
          <a:p>
            <a:r>
              <a:rPr lang="en-US" sz="2000">
                <a:latin typeface="Calibri"/>
                <a:cs typeface="Calibri"/>
              </a:rPr>
              <a:t>                              1. Speed of the cutting blade</a:t>
            </a:r>
          </a:p>
          <a:p>
            <a:r>
              <a:rPr lang="en-US" sz="2000">
                <a:latin typeface="Calibri"/>
                <a:cs typeface="Calibri"/>
              </a:rPr>
              <a:t>                              2. Relevant bin (side) for the wastage</a:t>
            </a:r>
          </a:p>
          <a:p>
            <a:endParaRPr lang="en-US" sz="20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/>
                <a:cs typeface="Calibri"/>
              </a:rPr>
              <a:t>After that , Tightening process will start.</a:t>
            </a:r>
          </a:p>
          <a:p>
            <a:endParaRPr lang="en-US">
              <a:cs typeface="Calibri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48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B9FBB-B655-457E-AD6C-7C5DE877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152400"/>
            <a:ext cx="7543800" cy="144938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  <a:latin typeface="+mn-lt"/>
              </a:rPr>
              <a:t>3.Tightening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DA17-980D-486E-8A47-4135971AD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After detecting and identifying the pipe, clutches will automatically move in   and the pipe will be tightened. </a:t>
            </a:r>
          </a:p>
          <a:p>
            <a:pPr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There are four clutches which are used in the tightening process.</a:t>
            </a:r>
            <a:br>
              <a:rPr lang="en-US" sz="1800" b="0" i="0">
                <a:solidFill>
                  <a:srgbClr val="000000"/>
                </a:solidFill>
                <a:effectLst/>
              </a:rPr>
            </a:br>
            <a:endParaRPr lang="en-US" sz="180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Two </a:t>
            </a:r>
            <a:r>
              <a:rPr lang="en-US" sz="1800" b="1" i="0">
                <a:solidFill>
                  <a:srgbClr val="000000"/>
                </a:solidFill>
                <a:effectLst/>
              </a:rPr>
              <a:t>Ultra-sonic sensors </a:t>
            </a:r>
            <a:r>
              <a:rPr lang="en-US" sz="1800" b="0" i="0">
                <a:solidFill>
                  <a:srgbClr val="000000"/>
                </a:solidFill>
                <a:effectLst/>
              </a:rPr>
              <a:t>are placed in both 1&amp;2 clutches to identify the</a:t>
            </a:r>
            <a:br>
              <a:rPr lang="en-US" sz="1800" b="0" i="0">
                <a:solidFill>
                  <a:srgbClr val="000000"/>
                </a:solidFill>
                <a:effectLst/>
              </a:rPr>
            </a:br>
            <a:r>
              <a:rPr lang="en-US" sz="1800" b="0" i="0">
                <a:solidFill>
                  <a:srgbClr val="000000"/>
                </a:solidFill>
                <a:effectLst/>
              </a:rPr>
              <a:t>distance to the pipe by each side.</a:t>
            </a:r>
          </a:p>
          <a:p>
            <a:pPr marL="0" indent="0">
              <a:buClrTx/>
              <a:buNone/>
            </a:pPr>
            <a:endParaRPr lang="en-US" sz="1800" b="0" i="0">
              <a:solidFill>
                <a:srgbClr val="000000"/>
              </a:solidFill>
              <a:effectLst/>
              <a:latin typeface="TimesNewRomanPSMT"/>
            </a:endParaRPr>
          </a:p>
          <a:p>
            <a:pPr marL="0" indent="0">
              <a:buClrTx/>
              <a:buNone/>
            </a:pPr>
            <a:br>
              <a:rPr lang="en-US" sz="1800" b="0" i="0">
                <a:solidFill>
                  <a:srgbClr val="000000"/>
                </a:solidFill>
                <a:effectLst/>
                <a:latin typeface="TimesNewRomanPSMT"/>
              </a:rPr>
            </a:br>
            <a:br>
              <a:rPr lang="en-US"/>
            </a:br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7C2512-149A-429B-88C9-02D22C815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t="23440" r="54407" b="17534"/>
          <a:stretch/>
        </p:blipFill>
        <p:spPr>
          <a:xfrm>
            <a:off x="3505200" y="3875380"/>
            <a:ext cx="2514600" cy="2354424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CDC67B0-8012-4C66-9094-1510242C61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51481" r="59168" b="21853"/>
          <a:stretch/>
        </p:blipFill>
        <p:spPr>
          <a:xfrm>
            <a:off x="6172200" y="4183224"/>
            <a:ext cx="2514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6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96C8-4D51-4B96-A27E-196B6067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0"/>
            <a:ext cx="7315200" cy="129698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  <a:latin typeface="+mn-lt"/>
              </a:rPr>
              <a:t>Technique for Tightening Process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32C219E-C075-47BD-80AC-42DD18E9F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9191" y="2380284"/>
            <a:ext cx="2486235" cy="247686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D4BFF-CCD8-4F76-8809-B7CE1001D9F1}"/>
              </a:ext>
            </a:extLst>
          </p:cNvPr>
          <p:cNvSpPr txBox="1"/>
          <p:nvPr/>
        </p:nvSpPr>
        <p:spPr>
          <a:xfrm>
            <a:off x="511540" y="504606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Inside look of the clutch</a:t>
            </a:r>
            <a:endParaRPr lang="en-US">
              <a:cs typeface="Calibri"/>
            </a:endParaRPr>
          </a:p>
        </p:txBody>
      </p:sp>
      <p:pic>
        <p:nvPicPr>
          <p:cNvPr id="3" name="0001-0120">
            <a:hlinkClick r:id="" action="ppaction://media"/>
            <a:extLst>
              <a:ext uri="{FF2B5EF4-FFF2-40B4-BE49-F238E27FC236}">
                <a16:creationId xmlns:a16="http://schemas.microsoft.com/office/drawing/2014/main" id="{137C58EB-DFA3-4C04-BE3C-04D766FC9A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36999" y="1914061"/>
            <a:ext cx="4342778" cy="4342778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AE656973-935F-4032-9AC7-56242A97872E}"/>
              </a:ext>
            </a:extLst>
          </p:cNvPr>
          <p:cNvSpPr/>
          <p:nvPr/>
        </p:nvSpPr>
        <p:spPr>
          <a:xfrm>
            <a:off x="5833872" y="4370832"/>
            <a:ext cx="1289304" cy="292608"/>
          </a:xfrm>
          <a:prstGeom prst="lef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38DD0-717D-4963-B382-F751672B8AE1}"/>
              </a:ext>
            </a:extLst>
          </p:cNvPr>
          <p:cNvSpPr txBox="1"/>
          <p:nvPr/>
        </p:nvSpPr>
        <p:spPr>
          <a:xfrm>
            <a:off x="7123176" y="4339828"/>
            <a:ext cx="116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Screw Rod</a:t>
            </a:r>
          </a:p>
        </p:txBody>
      </p:sp>
    </p:spTree>
    <p:extLst>
      <p:ext uri="{BB962C8B-B14F-4D97-AF65-F5344CB8AC3E}">
        <p14:creationId xmlns:p14="http://schemas.microsoft.com/office/powerpoint/2010/main" val="88809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E9A3CBF8-8044-4B3E-8072-3CA9B24B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b="1">
                <a:solidFill>
                  <a:schemeClr val="tx1"/>
                </a:solidFill>
              </a:rPr>
              <a:t>Group Members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B72BB5C-1329-4FC8-B246-CDF3EDB148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3378955"/>
              </p:ext>
            </p:extLst>
          </p:nvPr>
        </p:nvGraphicFramePr>
        <p:xfrm>
          <a:off x="811213" y="1981200"/>
          <a:ext cx="7200899" cy="380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3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4472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Reg. No: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Photo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10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Group</a:t>
                      </a:r>
                      <a:r>
                        <a:rPr lang="en-US" sz="1800" baseline="0">
                          <a:solidFill>
                            <a:schemeClr val="tx1"/>
                          </a:solidFill>
                        </a:rPr>
                        <a:t> Leader</a:t>
                      </a:r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D.S. </a:t>
                      </a:r>
                      <a:r>
                        <a:rPr lang="en-US" sz="1800" err="1">
                          <a:solidFill>
                            <a:schemeClr val="tx1"/>
                          </a:solidFill>
                        </a:rPr>
                        <a:t>Rathnasinghe</a:t>
                      </a:r>
                      <a:endParaRPr lang="en-US" sz="1800">
                        <a:solidFill>
                          <a:schemeClr val="tx1"/>
                        </a:solidFill>
                      </a:endParaRPr>
                    </a:p>
                    <a:p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204178K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043">
                <a:tc>
                  <a:txBody>
                    <a:bodyPr/>
                    <a:lstStyle/>
                    <a:p>
                      <a:r>
                        <a:rPr lang="en-US" sz="1800"/>
                        <a:t>Member 1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P.K.D.P. </a:t>
                      </a:r>
                      <a:r>
                        <a:rPr lang="en-US" sz="1800" err="1"/>
                        <a:t>Chathurangi</a:t>
                      </a:r>
                      <a:endParaRPr lang="en-US" sz="18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/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204027A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538">
                <a:tc>
                  <a:txBody>
                    <a:bodyPr/>
                    <a:lstStyle/>
                    <a:p>
                      <a:r>
                        <a:rPr lang="en-US" sz="1800"/>
                        <a:t>Member 2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P.H.A.E. </a:t>
                      </a:r>
                      <a:r>
                        <a:rPr lang="en-US" sz="1800" err="1"/>
                        <a:t>Madhubhashini</a:t>
                      </a:r>
                      <a:endParaRPr lang="en-US" sz="18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/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204117B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079">
                <a:tc>
                  <a:txBody>
                    <a:bodyPr/>
                    <a:lstStyle/>
                    <a:p>
                      <a:r>
                        <a:rPr lang="en-US" sz="1800"/>
                        <a:t>Member 3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J.D.A. Shalinda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204200A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8109">
                <a:tc>
                  <a:txBody>
                    <a:bodyPr/>
                    <a:lstStyle/>
                    <a:p>
                      <a:r>
                        <a:rPr lang="en-US" sz="1800"/>
                        <a:t>Member 4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K.M. </a:t>
                      </a:r>
                      <a:r>
                        <a:rPr lang="en-US" sz="1800" err="1"/>
                        <a:t>Tharangana</a:t>
                      </a:r>
                      <a:endParaRPr lang="en-US" sz="1800"/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204215A</a:t>
                      </a:r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solidFill>
                      <a:schemeClr val="accent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280" name="Picture 2">
            <a:extLst>
              <a:ext uri="{FF2B5EF4-FFF2-40B4-BE49-F238E27FC236}">
                <a16:creationId xmlns:a16="http://schemas.microsoft.com/office/drawing/2014/main" id="{F1727B7A-E788-4263-8764-C01E08000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471073"/>
            <a:ext cx="60378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9F72990A-2444-4BA5-948A-70EABDB7C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552450"/>
            <a:ext cx="603780" cy="588963"/>
          </a:xfrm>
          <a:prstGeom prst="rect">
            <a:avLst/>
          </a:prstGeom>
        </p:spPr>
      </p:pic>
      <p:pic>
        <p:nvPicPr>
          <p:cNvPr id="6" name="Picture 5" descr="A picture containing sky, person, clothing&#10;&#10;Description automatically generated">
            <a:extLst>
              <a:ext uri="{FF2B5EF4-FFF2-40B4-BE49-F238E27FC236}">
                <a16:creationId xmlns:a16="http://schemas.microsoft.com/office/drawing/2014/main" id="{2C48A82E-68C2-4BD3-ABAE-838207ED1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183682"/>
            <a:ext cx="603781" cy="588963"/>
          </a:xfrm>
          <a:prstGeom prst="rect">
            <a:avLst/>
          </a:prstGeom>
        </p:spPr>
      </p:pic>
      <p:pic>
        <p:nvPicPr>
          <p:cNvPr id="7" name="Picture 6" descr="A picture containing person, wall, indoor, red&#10;&#10;Description automatically generated">
            <a:extLst>
              <a:ext uri="{FF2B5EF4-FFF2-40B4-BE49-F238E27FC236}">
                <a16:creationId xmlns:a16="http://schemas.microsoft.com/office/drawing/2014/main" id="{AD83F60B-1CD4-4EA2-BBD0-5784A1164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827377"/>
            <a:ext cx="603778" cy="588964"/>
          </a:xfrm>
          <a:prstGeom prst="rect">
            <a:avLst/>
          </a:prstGeom>
        </p:spPr>
      </p:pic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3BF59A4-1ADD-4C00-9098-7D20195EA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5105343"/>
            <a:ext cx="603777" cy="631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01D0-3A2C-48FF-93EA-C3F677577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152400"/>
            <a:ext cx="7543800" cy="1449387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  <a:latin typeface="+mn-lt"/>
              </a:rPr>
              <a:t>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155D1-25FF-435A-9BAA-6AF22A842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170" indent="-90170"/>
            <a:r>
              <a:rPr lang="en-US" b="1" u="sng">
                <a:solidFill>
                  <a:schemeClr val="tx1"/>
                </a:solidFill>
              </a:rPr>
              <a:t>Relationship between Moving distance of the clutch and Step angle of the Stepper Motor :</a:t>
            </a:r>
          </a:p>
          <a:p>
            <a:pPr marL="90170" indent="-90170"/>
            <a:r>
              <a:rPr lang="en-US" sz="1800">
                <a:solidFill>
                  <a:schemeClr val="tx1"/>
                </a:solidFill>
                <a:cs typeface="Calibri"/>
              </a:rPr>
              <a:t>Step angle of the stepper motor                 = 1.8</a:t>
            </a:r>
            <a:endParaRPr lang="en-US">
              <a:solidFill>
                <a:schemeClr val="tx1"/>
              </a:solidFill>
              <a:cs typeface="Calibri" panose="020F0502020204030204"/>
            </a:endParaRPr>
          </a:p>
          <a:p>
            <a:pPr marL="90170" indent="-90170"/>
            <a:r>
              <a:rPr lang="en-US" sz="1800">
                <a:solidFill>
                  <a:schemeClr val="tx1"/>
                </a:solidFill>
                <a:cs typeface="Calibri"/>
              </a:rPr>
              <a:t>Number of steps rotated within a cycle    = 360 /1.8    =200</a:t>
            </a:r>
            <a:endParaRPr lang="en-US" sz="1800" b="1">
              <a:solidFill>
                <a:schemeClr val="tx1"/>
              </a:solidFill>
              <a:cs typeface="Calibri"/>
            </a:endParaRPr>
          </a:p>
          <a:p>
            <a:pPr marL="90170" indent="-90170"/>
            <a:r>
              <a:rPr lang="en-US" sz="1800">
                <a:solidFill>
                  <a:schemeClr val="tx1"/>
                </a:solidFill>
                <a:cs typeface="Calibri"/>
              </a:rPr>
              <a:t>Clutch moving distance for a step              = Pitch of the screw rod /200</a:t>
            </a:r>
          </a:p>
          <a:p>
            <a:pPr marL="90170" indent="-90170">
              <a:buFont typeface="Arial" panose="020F050202020403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cs typeface="Calibri"/>
              </a:rPr>
              <a:t>We can get the pitch of the relevant screw rod by using a graph.</a:t>
            </a:r>
          </a:p>
          <a:p>
            <a:pPr marL="90170" indent="-90170"/>
            <a:endParaRPr lang="en-US" sz="1800">
              <a:cs typeface="Calibri"/>
            </a:endParaRPr>
          </a:p>
          <a:p>
            <a:pPr marL="90170" indent="-90170"/>
            <a:endParaRPr lang="en-US">
              <a:cs typeface="Calibri"/>
            </a:endParaRPr>
          </a:p>
          <a:p>
            <a:pPr marL="90170" indent="-90170"/>
            <a:endParaRPr lang="en-US">
              <a:cs typeface="Calibri"/>
            </a:endParaRPr>
          </a:p>
          <a:p>
            <a:pPr marL="90170" indent="-90170"/>
            <a:endParaRPr lang="en-US">
              <a:cs typeface="Calibri"/>
            </a:endParaRPr>
          </a:p>
          <a:p>
            <a:pPr marL="90170" indent="-90170"/>
            <a:endParaRPr lang="en-US">
              <a:cs typeface="Calibri"/>
            </a:endParaRPr>
          </a:p>
          <a:p>
            <a:pPr marL="90170" indent="-90170"/>
            <a:endParaRPr lang="en-US">
              <a:cs typeface="Calibri"/>
            </a:endParaRPr>
          </a:p>
          <a:p>
            <a:pPr marL="90170" indent="-90170"/>
            <a:endParaRPr lang="en-US">
              <a:cs typeface="Calibri"/>
            </a:endParaRPr>
          </a:p>
          <a:p>
            <a:pPr marL="90170" indent="-90170"/>
            <a:endParaRPr lang="en-US">
              <a:cs typeface="Calibri"/>
            </a:endParaRPr>
          </a:p>
          <a:p>
            <a:pPr marL="90170" indent="-90170"/>
            <a:endParaRPr lang="en-US">
              <a:cs typeface="Calibri"/>
            </a:endParaRPr>
          </a:p>
          <a:p>
            <a:pPr marL="90170" indent="-90170"/>
            <a:endParaRPr lang="en-US" b="1" u="sng"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317E44C-A19E-4FE9-A6F7-4140CDBD4C3F}"/>
                  </a:ext>
                </a:extLst>
              </p14:cNvPr>
              <p14:cNvContentPartPr/>
              <p14:nvPr/>
            </p14:nvContentPartPr>
            <p14:xfrm>
              <a:off x="3874020" y="5141157"/>
              <a:ext cx="9525" cy="952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317E44C-A19E-4FE9-A6F7-4140CDBD4C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770" y="4664907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B81F881-9A0A-456F-B2D1-C04DCCCB6E19}"/>
                  </a:ext>
                </a:extLst>
              </p14:cNvPr>
              <p14:cNvContentPartPr/>
              <p14:nvPr/>
            </p14:nvContentPartPr>
            <p14:xfrm>
              <a:off x="3489897" y="5497173"/>
              <a:ext cx="9525" cy="952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B81F881-9A0A-456F-B2D1-C04DCCCB6E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3647" y="5020923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ACB598F-4E8D-4F26-803F-2DC459214937}"/>
                  </a:ext>
                </a:extLst>
              </p14:cNvPr>
              <p14:cNvContentPartPr/>
              <p14:nvPr/>
            </p14:nvContentPartPr>
            <p14:xfrm>
              <a:off x="3489897" y="5356640"/>
              <a:ext cx="9525" cy="952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ACB598F-4E8D-4F26-803F-2DC4592149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3647" y="4880390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CF78B03-4698-4ABD-9EF3-BB2726CFA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5" y="4393444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52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ACDF0-A2C8-4DFF-A030-9C9C4C4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  <a:latin typeface="+mn-lt"/>
              </a:rPr>
              <a:t>4. Aligning Process</a:t>
            </a:r>
            <a:endParaRPr lang="en-US" sz="360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69EFF-EAC1-49EA-A51E-9EFE19BC4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25" y="1846263"/>
            <a:ext cx="7543800" cy="3792537"/>
          </a:xfrm>
        </p:spPr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 </a:t>
            </a:r>
            <a:r>
              <a:rPr lang="en-US" sz="1800" b="0" i="0">
                <a:solidFill>
                  <a:srgbClr val="000000"/>
                </a:solidFill>
                <a:effectLst/>
              </a:rPr>
              <a:t>Two </a:t>
            </a:r>
            <a:r>
              <a:rPr lang="en-US" sz="1800" b="1" i="0">
                <a:solidFill>
                  <a:srgbClr val="000000"/>
                </a:solidFill>
                <a:effectLst/>
              </a:rPr>
              <a:t>IR sensors </a:t>
            </a:r>
            <a:r>
              <a:rPr lang="en-US" sz="1800" b="0" i="0">
                <a:solidFill>
                  <a:srgbClr val="000000"/>
                </a:solidFill>
                <a:effectLst/>
              </a:rPr>
              <a:t>will be used for this process.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Clutches will move the pipe forward and backward on the rails until aligning to  the correct position</a:t>
            </a:r>
            <a:r>
              <a:rPr lang="en-US" sz="1600"/>
              <a:t> .</a:t>
            </a:r>
            <a:br>
              <a:rPr lang="en-US" sz="1600"/>
            </a:br>
            <a:endParaRPr lang="en-US" sz="1800" b="0" i="0">
              <a:solidFill>
                <a:srgbClr val="000000"/>
              </a:solidFill>
              <a:effectLst/>
            </a:endParaRPr>
          </a:p>
          <a:p>
            <a:r>
              <a:rPr lang="en-US" sz="1800" b="0" i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F52282-F4FF-42BD-8BEC-606A7CE8F9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32012" r="15833" b="16136"/>
          <a:stretch/>
        </p:blipFill>
        <p:spPr>
          <a:xfrm>
            <a:off x="701675" y="2882939"/>
            <a:ext cx="7620000" cy="266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CC238B-4337-41CD-8CBD-1F7903DD6794}"/>
              </a:ext>
            </a:extLst>
          </p:cNvPr>
          <p:cNvSpPr txBox="1"/>
          <p:nvPr/>
        </p:nvSpPr>
        <p:spPr>
          <a:xfrm>
            <a:off x="822325" y="55092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Not aligned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AFF0E-08C8-4846-AD30-0586AF8E609B}"/>
              </a:ext>
            </a:extLst>
          </p:cNvPr>
          <p:cNvSpPr txBox="1"/>
          <p:nvPr/>
        </p:nvSpPr>
        <p:spPr>
          <a:xfrm>
            <a:off x="3535362" y="5492234"/>
            <a:ext cx="469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 Not aligned                                 </a:t>
            </a:r>
            <a:r>
              <a:rPr lang="en-US" err="1"/>
              <a:t>Aligned</a:t>
            </a:r>
            <a:endParaRPr lang="en-US"/>
          </a:p>
          <a:p>
            <a:r>
              <a:rPr lang="en-US"/>
              <a:t>                                                      (Correct position)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DAEDF998-9A1C-4769-8F72-CF110D748C4A}"/>
              </a:ext>
            </a:extLst>
          </p:cNvPr>
          <p:cNvSpPr/>
          <p:nvPr/>
        </p:nvSpPr>
        <p:spPr>
          <a:xfrm>
            <a:off x="2057400" y="3581400"/>
            <a:ext cx="152400" cy="685800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5D11F88E-931D-463B-83E8-82676A2B4DC7}"/>
              </a:ext>
            </a:extLst>
          </p:cNvPr>
          <p:cNvSpPr/>
          <p:nvPr/>
        </p:nvSpPr>
        <p:spPr>
          <a:xfrm rot="10800000">
            <a:off x="4648200" y="3501787"/>
            <a:ext cx="152400" cy="685800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0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30D3-B834-4864-83E7-6D669AA9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4" y="509280"/>
            <a:ext cx="8206265" cy="144938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  <a:latin typeface="+mn-lt"/>
              </a:rPr>
              <a:t>Technique for Moving Clutch (Rail System)</a:t>
            </a:r>
            <a:br>
              <a:rPr lang="en-US" sz="3600" u="sng">
                <a:latin typeface="+mn-lt"/>
              </a:rPr>
            </a:br>
            <a:endParaRPr lang="en-US" sz="360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142916-5C18-4AFC-A5C6-68F30701F91B}"/>
                  </a:ext>
                </a:extLst>
              </p14:cNvPr>
              <p14:cNvContentPartPr/>
              <p14:nvPr/>
            </p14:nvContentPartPr>
            <p14:xfrm>
              <a:off x="1500015" y="360387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142916-5C18-4AFC-A5C6-68F30701F9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1015" y="35948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A3A6603-8480-4F1D-A556-85D738122B60}"/>
                  </a:ext>
                </a:extLst>
              </p14:cNvPr>
              <p14:cNvContentPartPr/>
              <p14:nvPr/>
            </p14:nvContentPartPr>
            <p14:xfrm>
              <a:off x="1500015" y="360387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A3A6603-8480-4F1D-A556-85D738122B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1015" y="359487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0001-0200">
            <a:hlinkClick r:id="" action="ppaction://media"/>
            <a:extLst>
              <a:ext uri="{FF2B5EF4-FFF2-40B4-BE49-F238E27FC236}">
                <a16:creationId xmlns:a16="http://schemas.microsoft.com/office/drawing/2014/main" id="{EBD89262-FFCC-47B9-B3D9-1A5CECD714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50741" y="1807746"/>
            <a:ext cx="4882258" cy="4344609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3AA28B74-742C-42EA-86BD-04B6A31226AC}"/>
              </a:ext>
            </a:extLst>
          </p:cNvPr>
          <p:cNvSpPr/>
          <p:nvPr/>
        </p:nvSpPr>
        <p:spPr>
          <a:xfrm>
            <a:off x="3621024" y="4251960"/>
            <a:ext cx="1289304" cy="292608"/>
          </a:xfrm>
          <a:prstGeom prst="lef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37474-15C5-4F38-80B2-95BDB1EBDA71}"/>
              </a:ext>
            </a:extLst>
          </p:cNvPr>
          <p:cNvSpPr txBox="1"/>
          <p:nvPr/>
        </p:nvSpPr>
        <p:spPr>
          <a:xfrm>
            <a:off x="4910328" y="4220956"/>
            <a:ext cx="116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Screw Rod</a:t>
            </a:r>
          </a:p>
        </p:txBody>
      </p:sp>
    </p:spTree>
    <p:extLst>
      <p:ext uri="{BB962C8B-B14F-4D97-AF65-F5344CB8AC3E}">
        <p14:creationId xmlns:p14="http://schemas.microsoft.com/office/powerpoint/2010/main" val="61217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32E4-0A21-4885-99D6-441ED73D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  <a:latin typeface="+mn-lt"/>
              </a:rPr>
              <a:t>5.Measuring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514C2-5749-46E2-B65E-38075DC05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tx1"/>
                </a:solidFill>
                <a:effectLst/>
              </a:rPr>
              <a:t> At the beginning, the operator must enter the needed length and quantity through the keypad.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tx1"/>
                </a:solidFill>
                <a:effectLst/>
              </a:rPr>
              <a:t> </a:t>
            </a:r>
            <a:r>
              <a:rPr lang="en-US" sz="1800" b="1" i="0">
                <a:solidFill>
                  <a:schemeClr val="tx1"/>
                </a:solidFill>
                <a:effectLst/>
              </a:rPr>
              <a:t>Ultra-sonic sensor </a:t>
            </a:r>
            <a:r>
              <a:rPr lang="en-US" sz="1800" b="0" i="0">
                <a:solidFill>
                  <a:schemeClr val="tx1"/>
                </a:solidFill>
                <a:effectLst/>
              </a:rPr>
              <a:t>will be used to measure the length of the pipe.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tx1"/>
                </a:solidFill>
                <a:effectLst/>
              </a:rPr>
              <a:t> The pipe will be moved forward by the clutches which are connected to the rail  system.</a:t>
            </a:r>
            <a:br>
              <a:rPr lang="en-US" sz="1800" b="0" i="0">
                <a:solidFill>
                  <a:srgbClr val="000000"/>
                </a:solidFill>
                <a:effectLst/>
              </a:rPr>
            </a:br>
            <a:br>
              <a:rPr lang="en-US"/>
            </a:br>
            <a:endParaRPr lang="en-US"/>
          </a:p>
        </p:txBody>
      </p:sp>
      <p:pic>
        <p:nvPicPr>
          <p:cNvPr id="5" name="Picture 4" descr="A picture containing Word&#10;&#10;Description automatically generated">
            <a:extLst>
              <a:ext uri="{FF2B5EF4-FFF2-40B4-BE49-F238E27FC236}">
                <a16:creationId xmlns:a16="http://schemas.microsoft.com/office/drawing/2014/main" id="{5C57CFD4-9AF4-4358-B56E-A50470D4A6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32222" r="50833" b="10000"/>
          <a:stretch/>
        </p:blipFill>
        <p:spPr>
          <a:xfrm>
            <a:off x="4726852" y="3434179"/>
            <a:ext cx="2965938" cy="251460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DD56F7A-539E-4375-B52C-8D4459C61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6" t="24784" r="55000" b="17438"/>
          <a:stretch/>
        </p:blipFill>
        <p:spPr>
          <a:xfrm>
            <a:off x="1371600" y="3546091"/>
            <a:ext cx="2681917" cy="243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9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37E9-6867-4E58-A9D5-BDF2AAB4C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583160"/>
            <a:ext cx="7543800" cy="105092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  <a:latin typeface="+mn-lt"/>
              </a:rPr>
              <a:t>6.Cutting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34B1-862D-4A81-AD53-A5E00F967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317" y="1846263"/>
            <a:ext cx="7712440" cy="4360003"/>
          </a:xfrm>
        </p:spPr>
        <p:txBody>
          <a:bodyPr/>
          <a:lstStyle/>
          <a:p>
            <a:pPr marL="90170" indent="-9017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latin typeface="TimesNewRomanPSMT"/>
              </a:rPr>
              <a:t> </a:t>
            </a:r>
            <a:r>
              <a:rPr lang="en-US" sz="1800" b="0" i="0">
                <a:solidFill>
                  <a:schemeClr val="tx1"/>
                </a:solidFill>
                <a:effectLst/>
              </a:rPr>
              <a:t>Here the cutting arm, which is controlled by the stepper motor, will come down</a:t>
            </a:r>
            <a:r>
              <a:rPr lang="en-US" sz="1800">
                <a:solidFill>
                  <a:schemeClr val="tx1"/>
                </a:solidFill>
              </a:rPr>
              <a:t> </a:t>
            </a:r>
            <a:r>
              <a:rPr lang="en-US" sz="1800" b="0" i="0">
                <a:solidFill>
                  <a:schemeClr val="tx1"/>
                </a:solidFill>
                <a:effectLst/>
              </a:rPr>
              <a:t> and cutting blade will start rotating and cutting the pipe according to the pre-decided speed.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buClrTx/>
              <a:buNone/>
            </a:pPr>
            <a:br>
              <a:rPr lang="en-US"/>
            </a:br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570B752-66CA-41C3-AFEA-850B7066F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6" t="19228" r="20834" b="23333"/>
          <a:stretch/>
        </p:blipFill>
        <p:spPr>
          <a:xfrm>
            <a:off x="2607664" y="3255962"/>
            <a:ext cx="4579739" cy="25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80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3060-0362-4DC9-89DF-CE176422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chemeClr val="tx1"/>
                </a:solidFill>
                <a:latin typeface="+mn-lt"/>
              </a:rPr>
              <a:t>7. Wastage Separating and Collecting </a:t>
            </a:r>
            <a:br>
              <a:rPr lang="en-US" sz="3600">
                <a:solidFill>
                  <a:schemeClr val="tx1"/>
                </a:solidFill>
                <a:latin typeface="+mn-lt"/>
              </a:rPr>
            </a:br>
            <a:r>
              <a:rPr lang="en-US" sz="3600">
                <a:solidFill>
                  <a:schemeClr val="tx1"/>
                </a:solidFill>
                <a:latin typeface="+mn-lt"/>
              </a:rPr>
              <a:t>     Process</a:t>
            </a:r>
            <a:endParaRPr lang="en-US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91E12-BC60-4C2D-BA47-CA70273EE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 At the end of the cutting process, the remaining piece of pipe will be kept  between clutch 3 and clutch 4.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 If the length of this piece is </a:t>
            </a:r>
            <a:r>
              <a:rPr lang="en-US" sz="1800" b="1" i="0">
                <a:solidFill>
                  <a:srgbClr val="000000"/>
                </a:solidFill>
                <a:effectLst/>
              </a:rPr>
              <a:t>less than 10cm</a:t>
            </a:r>
            <a:r>
              <a:rPr lang="en-US" sz="1800" b="0" i="0">
                <a:solidFill>
                  <a:srgbClr val="000000"/>
                </a:solidFill>
                <a:effectLst/>
              </a:rPr>
              <a:t>, the machine will consider it as a wastage.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 </a:t>
            </a:r>
            <a:r>
              <a:rPr lang="en-US" sz="1800" b="1" i="0">
                <a:solidFill>
                  <a:srgbClr val="000000"/>
                </a:solidFill>
                <a:effectLst/>
              </a:rPr>
              <a:t>IR sensor </a:t>
            </a:r>
            <a:r>
              <a:rPr lang="en-US" sz="1800" b="0" i="0">
                <a:solidFill>
                  <a:srgbClr val="000000"/>
                </a:solidFill>
                <a:effectLst/>
              </a:rPr>
              <a:t>will be used to identify this.</a:t>
            </a:r>
          </a:p>
          <a:p>
            <a:pPr marL="0" indent="0">
              <a:buClrTx/>
              <a:buNone/>
            </a:pPr>
            <a:br>
              <a:rPr lang="en-US"/>
            </a:br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0B55447-3605-44AD-86F6-07347706A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21790" r="50000" b="11482"/>
          <a:stretch/>
        </p:blipFill>
        <p:spPr>
          <a:xfrm>
            <a:off x="2971800" y="3581400"/>
            <a:ext cx="2879726" cy="260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52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0EDA8-FB72-47F8-AFAE-1792C314B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76200"/>
            <a:ext cx="7543800" cy="144938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  <a:latin typeface="+mn-lt"/>
              </a:rPr>
              <a:t>Technique for Separating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1321C-7266-468B-AD0F-6D9D60F70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 If the remaining piece is identified as a waste, it will be grabbed by clutch 1 and clutch 2 and will be released to the relevant bin.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 There are two bins placed inside the machine for this purpose.</a:t>
            </a:r>
            <a:br>
              <a:rPr lang="en-US" sz="1800" b="0" i="0">
                <a:solidFill>
                  <a:srgbClr val="000000"/>
                </a:solidFill>
                <a:effectLst/>
              </a:rPr>
            </a:br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0C954D-69F1-4C5E-96AC-E40E719758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21790" r="52500" b="11482"/>
          <a:stretch/>
        </p:blipFill>
        <p:spPr>
          <a:xfrm>
            <a:off x="1524000" y="2971799"/>
            <a:ext cx="2533985" cy="2593976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FBD07A-3149-4E4A-B0CB-F3CDCB2372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2152" r="51910" b="10131"/>
          <a:stretch/>
        </p:blipFill>
        <p:spPr>
          <a:xfrm>
            <a:off x="4580138" y="2810522"/>
            <a:ext cx="2667000" cy="2746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D1F447-7785-46E9-BC8C-5F3ECDD31C67}"/>
              </a:ext>
            </a:extLst>
          </p:cNvPr>
          <p:cNvSpPr txBox="1"/>
          <p:nvPr/>
        </p:nvSpPr>
        <p:spPr>
          <a:xfrm>
            <a:off x="1653482" y="554228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Separating plastic wastage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E242AA-26EA-495C-9D53-149F10555000}"/>
              </a:ext>
            </a:extLst>
          </p:cNvPr>
          <p:cNvSpPr txBox="1"/>
          <p:nvPr/>
        </p:nvSpPr>
        <p:spPr>
          <a:xfrm>
            <a:off x="4770638" y="558300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Separating metal wastage</a:t>
            </a:r>
          </a:p>
        </p:txBody>
      </p:sp>
    </p:spTree>
    <p:extLst>
      <p:ext uri="{BB962C8B-B14F-4D97-AF65-F5344CB8AC3E}">
        <p14:creationId xmlns:p14="http://schemas.microsoft.com/office/powerpoint/2010/main" val="699114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38B8727-D318-4B70-B353-C390602FF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C8367-28B6-4EF1-B182-01BEC9872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091E9-095A-41D6-96B3-B250DF1E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639" y="76500"/>
            <a:ext cx="4384149" cy="1953974"/>
          </a:xfrm>
        </p:spPr>
        <p:txBody>
          <a:bodyPr>
            <a:normAutofit/>
          </a:bodyPr>
          <a:lstStyle/>
          <a:p>
            <a:pPr algn="ctr"/>
            <a:r>
              <a:rPr lang="en-US" sz="4400" u="sng">
                <a:solidFill>
                  <a:schemeClr val="tx1"/>
                </a:solidFill>
                <a:latin typeface="Calibri"/>
                <a:cs typeface="Calibri Light"/>
              </a:rPr>
              <a:t>Test and Implementation</a:t>
            </a:r>
            <a:endParaRPr lang="en-US" sz="4400" u="sng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56C45-8DB0-4868-965C-84EEC52F7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6146" y="2916129"/>
            <a:ext cx="8300329" cy="3344887"/>
          </a:xfrm>
        </p:spPr>
        <p:txBody>
          <a:bodyPr>
            <a:normAutofit/>
          </a:bodyPr>
          <a:lstStyle/>
          <a:p>
            <a:pPr marL="90170" indent="-90170"/>
            <a:endParaRPr lang="en-US" sz="13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 sz="3600">
                <a:solidFill>
                  <a:schemeClr val="tx1"/>
                </a:solidFill>
                <a:cs typeface="Calibri"/>
              </a:rPr>
              <a:t>Individual Contribution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9E3F4C-17F5-49E4-B05F-80C6B348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8375B561-04C9-4441-A355-42A1B6646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8043" y="4303097"/>
            <a:ext cx="2677992" cy="266657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1CEEF7-95AE-4914-B5BC-D09F1C23B55A}"/>
              </a:ext>
            </a:extLst>
          </p:cNvPr>
          <p:cNvSpPr/>
          <p:nvPr/>
        </p:nvSpPr>
        <p:spPr>
          <a:xfrm>
            <a:off x="1810062" y="2775054"/>
            <a:ext cx="6464507" cy="1592703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08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CFC9789-57F4-4B9C-ABAA-6F7C8BADC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B54F538-07DE-4652-B506-5D16E3EB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3D56195-A6AC-4958-8B87-F7D009353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B94DFE-F468-419B-BB28-0DB5E374230F}"/>
              </a:ext>
            </a:extLst>
          </p:cNvPr>
          <p:cNvSpPr txBox="1"/>
          <p:nvPr/>
        </p:nvSpPr>
        <p:spPr>
          <a:xfrm>
            <a:off x="822959" y="1845734"/>
            <a:ext cx="484124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>
                <a:latin typeface="+mn-lt"/>
              </a:rPr>
              <a:t>Responsibilities:</a:t>
            </a:r>
            <a:endParaRPr lang="en-US" sz="2000" b="1">
              <a:latin typeface="+mn-lt"/>
              <a:cs typeface="Calibri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285750" indent="-285750" defTabSz="914400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latin typeface="+mn-lt"/>
                <a:cs typeface="Calibri"/>
              </a:rPr>
              <a:t>Stepper Motor</a:t>
            </a:r>
          </a:p>
          <a:p>
            <a:pPr marL="285750" indent="-285750" defTabSz="914400" eaLnBrk="1" hangingPunct="1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latin typeface="+mn-lt"/>
                <a:cs typeface="Calibri"/>
              </a:rPr>
              <a:t>Ultrasonic Sensor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285750" indent="-28575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5" name="Graphic 5" descr="Programmer">
            <a:extLst>
              <a:ext uri="{FF2B5EF4-FFF2-40B4-BE49-F238E27FC236}">
                <a16:creationId xmlns:a16="http://schemas.microsoft.com/office/drawing/2014/main" id="{AA780FBD-8C8D-6BBE-F6CF-7F83AEA5E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427" y="2476158"/>
            <a:ext cx="2351332" cy="2351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1676CB-755B-1D82-9F49-0900B576F10E}"/>
              </a:ext>
            </a:extLst>
          </p:cNvPr>
          <p:cNvSpPr txBox="1"/>
          <p:nvPr/>
        </p:nvSpPr>
        <p:spPr>
          <a:xfrm>
            <a:off x="895149" y="1261730"/>
            <a:ext cx="492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>
                <a:latin typeface="+mn-lt"/>
              </a:rPr>
              <a:t>Member 1–  </a:t>
            </a:r>
            <a:r>
              <a:rPr lang="en-US" sz="2000" b="1" err="1">
                <a:latin typeface="+mn-lt"/>
              </a:rPr>
              <a:t>P.K.D.P.Chathurangi</a:t>
            </a:r>
            <a:r>
              <a:rPr lang="en-US" sz="2000" b="1">
                <a:latin typeface="+mn-lt"/>
              </a:rPr>
              <a:t> (204027A)</a:t>
            </a:r>
            <a:r>
              <a:rPr lang="en-US" sz="2000">
                <a:latin typeface="+mn-l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2317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649BFA-EE3B-4E70-BFE5-E974E752D50D}"/>
              </a:ext>
            </a:extLst>
          </p:cNvPr>
          <p:cNvSpPr txBox="1"/>
          <p:nvPr/>
        </p:nvSpPr>
        <p:spPr>
          <a:xfrm>
            <a:off x="691116" y="51036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Calibri"/>
                <a:cs typeface="Calibri"/>
              </a:rPr>
              <a:t>01.Stepper Motor</a:t>
            </a:r>
            <a:endParaRPr lang="en-US" sz="2000" b="1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62674-DDAA-4F99-9774-A4F5923BDA99}"/>
              </a:ext>
            </a:extLst>
          </p:cNvPr>
          <p:cNvSpPr txBox="1"/>
          <p:nvPr/>
        </p:nvSpPr>
        <p:spPr>
          <a:xfrm>
            <a:off x="691116" y="142476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9DEA4-3175-4001-8482-F3715E633C12}"/>
              </a:ext>
            </a:extLst>
          </p:cNvPr>
          <p:cNvSpPr txBox="1"/>
          <p:nvPr/>
        </p:nvSpPr>
        <p:spPr>
          <a:xfrm>
            <a:off x="691116" y="3944680"/>
            <a:ext cx="788935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Datasheet:</a:t>
            </a:r>
          </a:p>
          <a:p>
            <a:r>
              <a:rPr lang="en-US">
                <a:latin typeface="Calibri"/>
                <a:cs typeface="Calibri"/>
                <a:hlinkClick r:id="rId2"/>
              </a:rPr>
              <a:t>https://www.omc-stepperonline.com/nema-17-stepper-motor-datasheet/nema-17-unipolar-1-8deg-15-8ncm-22-4oz-in-0-31a-12v-42x42x33mm-6-wires.html</a:t>
            </a:r>
            <a:endParaRPr lang="en-US"/>
          </a:p>
          <a:p>
            <a:endParaRPr lang="en-US">
              <a:latin typeface="Calibri"/>
              <a:cs typeface="Calibri"/>
              <a:hlinkClick r:id="rId3"/>
            </a:endParaRPr>
          </a:p>
        </p:txBody>
      </p:sp>
      <p:pic>
        <p:nvPicPr>
          <p:cNvPr id="8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09CD2C78-373F-4D10-A34F-2C96225C0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09" y="1059862"/>
            <a:ext cx="3315310" cy="2723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4849CF-C7A0-40FF-9295-B9DAF49E71B6}"/>
              </a:ext>
            </a:extLst>
          </p:cNvPr>
          <p:cNvSpPr txBox="1"/>
          <p:nvPr/>
        </p:nvSpPr>
        <p:spPr>
          <a:xfrm>
            <a:off x="5342195" y="18015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B2423E8B-3B83-4E6B-A4B3-A7C5ABF152B1}"/>
              </a:ext>
            </a:extLst>
          </p:cNvPr>
          <p:cNvSpPr txBox="1"/>
          <p:nvPr/>
        </p:nvSpPr>
        <p:spPr>
          <a:xfrm rot="960000"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l"/>
            <a:endParaRPr lang="en-US">
              <a:cs typeface="Calibri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B2423E8B-3B83-4E6B-A4B3-A7C5ABF152B1}"/>
              </a:ext>
            </a:extLst>
          </p:cNvPr>
          <p:cNvSpPr txBox="1"/>
          <p:nvPr/>
        </p:nvSpPr>
        <p:spPr>
          <a:xfrm>
            <a:off x="3194419" y="3343275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l"/>
            <a:endParaRPr lang="en-US">
              <a:cs typeface="Calibri"/>
            </a:endParaRPr>
          </a:p>
        </p:txBody>
      </p:sp>
      <p:pic>
        <p:nvPicPr>
          <p:cNvPr id="13" name="Picture 12" descr="A picture containing indoor, wall, pool table, table&#10;&#10;Description automatically generated">
            <a:extLst>
              <a:ext uri="{FF2B5EF4-FFF2-40B4-BE49-F238E27FC236}">
                <a16:creationId xmlns:a16="http://schemas.microsoft.com/office/drawing/2014/main" id="{427EFDE6-A104-5210-696F-01A203E2E8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74" y="710692"/>
            <a:ext cx="3789321" cy="378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04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A7CA2-DFE1-5729-C100-33550CADB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Outline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6CFD1-B742-4A45-B368-8E82298439FB}"/>
              </a:ext>
            </a:extLst>
          </p:cNvPr>
          <p:cNvSpPr txBox="1"/>
          <p:nvPr/>
        </p:nvSpPr>
        <p:spPr>
          <a:xfrm>
            <a:off x="1012723" y="2251587"/>
            <a:ext cx="66761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Problem In Brief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Project Aim And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Proposed Solution – 3D Model, Block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Schematic Diagram Of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PCB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Resource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Cost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Test And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Individual 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40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A203C8-56BC-4116-B534-CFB88105A022}"/>
              </a:ext>
            </a:extLst>
          </p:cNvPr>
          <p:cNvSpPr txBox="1"/>
          <p:nvPr/>
        </p:nvSpPr>
        <p:spPr>
          <a:xfrm>
            <a:off x="655924" y="67696"/>
            <a:ext cx="359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Internal structure: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C80C4EF-A214-679A-8966-DDD04AE07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0" y="556355"/>
            <a:ext cx="8354273" cy="4233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3819AD-1EE9-0FB5-117E-93CD3643ADBC}"/>
              </a:ext>
            </a:extLst>
          </p:cNvPr>
          <p:cNvSpPr txBox="1"/>
          <p:nvPr/>
        </p:nvSpPr>
        <p:spPr>
          <a:xfrm>
            <a:off x="187206" y="4415639"/>
            <a:ext cx="3636990" cy="7480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 eaLnBrk="1" hangingPunct="1">
              <a:lnSpc>
                <a:spcPct val="85000"/>
              </a:lnSpc>
              <a:spcAft>
                <a:spcPts val="600"/>
              </a:spcAft>
            </a:pPr>
            <a:r>
              <a:rPr lang="en-US" sz="2800" b="1" spc="-50">
                <a:latin typeface="+mn-lt"/>
                <a:ea typeface="+mj-ea"/>
                <a:cs typeface="+mj-cs"/>
              </a:rPr>
              <a:t>Specifications:</a:t>
            </a:r>
            <a:endParaRPr lang="en-US" sz="2800" b="1" spc="-50">
              <a:latin typeface="+mn-lt"/>
              <a:ea typeface="+mj-ea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48FA6-BA3A-BCBF-72D2-6A59DC42C546}"/>
              </a:ext>
            </a:extLst>
          </p:cNvPr>
          <p:cNvSpPr txBox="1"/>
          <p:nvPr/>
        </p:nvSpPr>
        <p:spPr>
          <a:xfrm>
            <a:off x="187206" y="5155698"/>
            <a:ext cx="32265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Maximum current: 1.5A-1.7A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Maximum voltage: 12 VDC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Step Angle             : 1.8 degree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Unipolar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DE164-F84A-8D92-F571-DA5EC57F3515}"/>
              </a:ext>
            </a:extLst>
          </p:cNvPr>
          <p:cNvSpPr txBox="1"/>
          <p:nvPr/>
        </p:nvSpPr>
        <p:spPr>
          <a:xfrm>
            <a:off x="4838454" y="5163733"/>
            <a:ext cx="390321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200 Steps per revolution, 1.8 degrees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No. of Phases: 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Model- </a:t>
            </a:r>
            <a:r>
              <a:rPr lang="en-US" sz="1600" err="1">
                <a:latin typeface="Calibri"/>
                <a:cs typeface="Calibri"/>
              </a:rPr>
              <a:t>Nema</a:t>
            </a:r>
            <a:r>
              <a:rPr lang="en-US" sz="1600">
                <a:latin typeface="Calibri"/>
                <a:cs typeface="Calibri"/>
              </a:rPr>
              <a:t> 17</a:t>
            </a:r>
          </a:p>
          <a:p>
            <a:endParaRPr lang="en-US">
              <a:highlight>
                <a:srgbClr val="FFFF00"/>
              </a:highligh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8319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0A5A88-6146-431C-865E-B028CB775814}"/>
              </a:ext>
            </a:extLst>
          </p:cNvPr>
          <p:cNvSpPr txBox="1"/>
          <p:nvPr/>
        </p:nvSpPr>
        <p:spPr>
          <a:xfrm>
            <a:off x="427702" y="359365"/>
            <a:ext cx="395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Working Principle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983BF42-364A-BB77-E58C-070064D48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" y="1521837"/>
            <a:ext cx="4596592" cy="3521297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C525FF0-8E51-F073-45CE-C655F1B37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894" y="1140634"/>
            <a:ext cx="3952568" cy="39887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A9B27B-D317-F15C-208E-B10ACCD2192B}"/>
              </a:ext>
            </a:extLst>
          </p:cNvPr>
          <p:cNvSpPr txBox="1"/>
          <p:nvPr/>
        </p:nvSpPr>
        <p:spPr>
          <a:xfrm>
            <a:off x="186809" y="2974708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EDF30E-8922-FDF1-5F3E-A3C8C32B6C53}"/>
              </a:ext>
            </a:extLst>
          </p:cNvPr>
          <p:cNvSpPr txBox="1"/>
          <p:nvPr/>
        </p:nvSpPr>
        <p:spPr>
          <a:xfrm>
            <a:off x="673510" y="2820819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0E744F-B6D3-1367-5CDE-159CFB199A3D}"/>
              </a:ext>
            </a:extLst>
          </p:cNvPr>
          <p:cNvSpPr txBox="1"/>
          <p:nvPr/>
        </p:nvSpPr>
        <p:spPr>
          <a:xfrm>
            <a:off x="865239" y="3282485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310028-AD19-77E8-70B4-739224816159}"/>
              </a:ext>
            </a:extLst>
          </p:cNvPr>
          <p:cNvSpPr txBox="1"/>
          <p:nvPr/>
        </p:nvSpPr>
        <p:spPr>
          <a:xfrm>
            <a:off x="383457" y="3436373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194FC3-0B73-D8C5-F29E-05F0FC77BA60}"/>
              </a:ext>
            </a:extLst>
          </p:cNvPr>
          <p:cNvSpPr txBox="1"/>
          <p:nvPr/>
        </p:nvSpPr>
        <p:spPr>
          <a:xfrm>
            <a:off x="865239" y="1709663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39AA35-9D89-863A-232B-FA0435319AA7}"/>
              </a:ext>
            </a:extLst>
          </p:cNvPr>
          <p:cNvSpPr txBox="1"/>
          <p:nvPr/>
        </p:nvSpPr>
        <p:spPr>
          <a:xfrm>
            <a:off x="435081" y="1439742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11B92-440A-B167-79BE-E4263932F46B}"/>
              </a:ext>
            </a:extLst>
          </p:cNvPr>
          <p:cNvSpPr txBox="1"/>
          <p:nvPr/>
        </p:nvSpPr>
        <p:spPr>
          <a:xfrm>
            <a:off x="673510" y="2188297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CBC00-D4F8-3D20-4A7C-524AE010CB35}"/>
              </a:ext>
            </a:extLst>
          </p:cNvPr>
          <p:cNvSpPr txBox="1"/>
          <p:nvPr/>
        </p:nvSpPr>
        <p:spPr>
          <a:xfrm>
            <a:off x="201556" y="2034408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424082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0234F50D-35EC-A06A-38C1-BA44352E9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215891"/>
            <a:ext cx="8178799" cy="390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93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A14D50-234D-4613-9F2A-A01656524046}"/>
              </a:ext>
            </a:extLst>
          </p:cNvPr>
          <p:cNvSpPr txBox="1"/>
          <p:nvPr/>
        </p:nvSpPr>
        <p:spPr>
          <a:xfrm>
            <a:off x="47841" y="497295"/>
            <a:ext cx="2917461" cy="48705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Code for Stepper Motor</a:t>
            </a:r>
          </a:p>
          <a:p>
            <a:endParaRPr lang="en-US"/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stepper.h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initSteppers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rotateStepper_1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(1,4);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stepper.h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initSteppers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DDRA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0xFF;</a:t>
            </a: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DDRC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0xFF;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rotateStepper_1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distance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clockwise-1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Counterclockwise-0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1 distance unit = 1 rotating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05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6DABC-5F29-41E9-8D08-8CB0B8628943}"/>
              </a:ext>
            </a:extLst>
          </p:cNvPr>
          <p:cNvSpPr txBox="1"/>
          <p:nvPr/>
        </p:nvSpPr>
        <p:spPr>
          <a:xfrm>
            <a:off x="3312572" y="900963"/>
            <a:ext cx="2908571" cy="37702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1)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round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distance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0x03;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0x06;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0x0c;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0x09;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0x03;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10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B524D-33DB-4A8D-88D3-FFDB271E0455}"/>
              </a:ext>
            </a:extLst>
          </p:cNvPr>
          <p:cNvSpPr txBox="1"/>
          <p:nvPr/>
        </p:nvSpPr>
        <p:spPr>
          <a:xfrm flipH="1">
            <a:off x="6572858" y="405523"/>
            <a:ext cx="23832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522A6F-6766-4C17-8192-923F1E9A7134}"/>
              </a:ext>
            </a:extLst>
          </p:cNvPr>
          <p:cNvCxnSpPr/>
          <p:nvPr/>
        </p:nvCxnSpPr>
        <p:spPr>
          <a:xfrm>
            <a:off x="2931673" y="494895"/>
            <a:ext cx="29184" cy="574904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52D840-49B7-41B0-B5E4-DDB368EE8876}"/>
              </a:ext>
            </a:extLst>
          </p:cNvPr>
          <p:cNvCxnSpPr/>
          <p:nvPr/>
        </p:nvCxnSpPr>
        <p:spPr>
          <a:xfrm>
            <a:off x="6411135" y="589131"/>
            <a:ext cx="38911" cy="561285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01E82B-9F35-E954-C2B2-A47361AC6D47}"/>
              </a:ext>
            </a:extLst>
          </p:cNvPr>
          <p:cNvSpPr txBox="1"/>
          <p:nvPr/>
        </p:nvSpPr>
        <p:spPr>
          <a:xfrm>
            <a:off x="6500623" y="589131"/>
            <a:ext cx="252774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round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distance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0x03;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0x09;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0x0c;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0x06;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0x03;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header files</a:t>
            </a:r>
            <a:endParaRPr lang="en-US" sz="12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#ifndef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STEPPER_H_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STEPPER_H_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initSteppers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rotateStepper_1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distance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#endif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STEPPER_H_ */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51271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98D1B35-3DEC-24BB-9639-474FD412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8" y="1430494"/>
            <a:ext cx="2937753" cy="307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B5A44C-D6F4-D086-617A-0F0FE5195B77}"/>
              </a:ext>
            </a:extLst>
          </p:cNvPr>
          <p:cNvSpPr txBox="1"/>
          <p:nvPr/>
        </p:nvSpPr>
        <p:spPr>
          <a:xfrm>
            <a:off x="3861883" y="1468878"/>
            <a:ext cx="6575895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>
              <a:cs typeface="Calibri"/>
            </a:endParaRPr>
          </a:p>
          <a:p>
            <a:r>
              <a:rPr lang="en-US" sz="2800" b="1">
                <a:latin typeface="Calibri"/>
                <a:cs typeface="Calibri"/>
              </a:rPr>
              <a:t>Specifications</a:t>
            </a:r>
            <a:endParaRPr lang="en-US" sz="2800">
              <a:latin typeface="Calibri"/>
            </a:endParaRPr>
          </a:p>
          <a:p>
            <a:endParaRPr lang="en-US" sz="2000" b="1">
              <a:latin typeface="Calibri"/>
              <a:cs typeface="Calibri"/>
            </a:endParaRPr>
          </a:p>
          <a:p>
            <a:r>
              <a:rPr lang="en-US" sz="2000">
                <a:latin typeface="Calibri"/>
                <a:cs typeface="Calibri"/>
              </a:rPr>
              <a:t>Maximum current-15mA</a:t>
            </a:r>
          </a:p>
          <a:p>
            <a:r>
              <a:rPr lang="en-US" sz="2000">
                <a:latin typeface="Calibri"/>
                <a:cs typeface="Calibri"/>
              </a:rPr>
              <a:t>Maximum Voltage- 5V</a:t>
            </a:r>
          </a:p>
          <a:p>
            <a:r>
              <a:rPr lang="en-US" sz="2000">
                <a:latin typeface="Calibri"/>
                <a:cs typeface="Calibri"/>
              </a:rPr>
              <a:t>Range-2cm-400cm</a:t>
            </a:r>
          </a:p>
          <a:p>
            <a:r>
              <a:rPr lang="en-US" sz="2000">
                <a:latin typeface="Calibri"/>
                <a:cs typeface="Calibri"/>
              </a:rPr>
              <a:t>Measuring angle: 15 degree</a:t>
            </a:r>
          </a:p>
          <a:p>
            <a:r>
              <a:rPr lang="en-US" sz="2000">
                <a:cs typeface="Calibri"/>
              </a:rPr>
              <a:t>Trigger input pulse: 10 micro-seconds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9294B-5259-4D65-93E9-F755FF9DB010}"/>
              </a:ext>
            </a:extLst>
          </p:cNvPr>
          <p:cNvSpPr txBox="1"/>
          <p:nvPr/>
        </p:nvSpPr>
        <p:spPr>
          <a:xfrm>
            <a:off x="661482" y="272375"/>
            <a:ext cx="38326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02.Ultasonic Sensor</a:t>
            </a:r>
            <a:endParaRPr lang="en-US" sz="2400" b="1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B76DA-8322-772B-EE97-A3D01910C5FC}"/>
              </a:ext>
            </a:extLst>
          </p:cNvPr>
          <p:cNvSpPr txBox="1"/>
          <p:nvPr/>
        </p:nvSpPr>
        <p:spPr>
          <a:xfrm>
            <a:off x="619530" y="5483360"/>
            <a:ext cx="79766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Datasheet:</a:t>
            </a:r>
            <a:r>
              <a:rPr lang="en-US" u="sng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https://www.mouser.in/datasheet/2/813/HCSR04-2307007.pdf</a:t>
            </a:r>
            <a:endParaRPr lang="en-US">
              <a:latin typeface="Calibri"/>
              <a:cs typeface="Calibri"/>
            </a:endParaRPr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592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furniture, table&#10;&#10;Description automatically generated">
            <a:extLst>
              <a:ext uri="{FF2B5EF4-FFF2-40B4-BE49-F238E27FC236}">
                <a16:creationId xmlns:a16="http://schemas.microsoft.com/office/drawing/2014/main" id="{0D580797-55A2-582E-F156-646465757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34" y="857601"/>
            <a:ext cx="3932903" cy="3932903"/>
          </a:xfrm>
          <a:prstGeom prst="rect">
            <a:avLst/>
          </a:prstGeom>
        </p:spPr>
      </p:pic>
      <p:pic>
        <p:nvPicPr>
          <p:cNvPr id="5" name="Picture 4" descr="A picture containing indoor, wall, pool table, furniture&#10;&#10;Description automatically generated">
            <a:extLst>
              <a:ext uri="{FF2B5EF4-FFF2-40B4-BE49-F238E27FC236}">
                <a16:creationId xmlns:a16="http://schemas.microsoft.com/office/drawing/2014/main" id="{BEB650F5-6BC5-494B-BACA-A9EA964B1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18" y="857601"/>
            <a:ext cx="3933952" cy="39242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5F0348-8F10-6ED9-F1E3-F386BC567EE6}"/>
              </a:ext>
            </a:extLst>
          </p:cNvPr>
          <p:cNvSpPr txBox="1"/>
          <p:nvPr/>
        </p:nvSpPr>
        <p:spPr>
          <a:xfrm>
            <a:off x="557213" y="5016953"/>
            <a:ext cx="27125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  </a:t>
            </a:r>
            <a:r>
              <a:rPr lang="en-US" i="1">
                <a:latin typeface="Calibri"/>
                <a:cs typeface="Calibri"/>
              </a:rPr>
              <a:t>Initial stage </a:t>
            </a:r>
            <a:endParaRPr lang="en-US"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64A4F-098F-C439-6DE1-1B440DA384F0}"/>
              </a:ext>
            </a:extLst>
          </p:cNvPr>
          <p:cNvSpPr txBox="1"/>
          <p:nvPr/>
        </p:nvSpPr>
        <p:spPr>
          <a:xfrm>
            <a:off x="5374140" y="501695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After tightening process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4067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B74D2F-6E35-4A1D-874B-7D7A3358452F}"/>
              </a:ext>
            </a:extLst>
          </p:cNvPr>
          <p:cNvSpPr txBox="1"/>
          <p:nvPr/>
        </p:nvSpPr>
        <p:spPr>
          <a:xfrm>
            <a:off x="631453" y="561757"/>
            <a:ext cx="3122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Working principle</a:t>
            </a:r>
          </a:p>
        </p:txBody>
      </p:sp>
      <p:pic>
        <p:nvPicPr>
          <p:cNvPr id="2050" name="Picture 2" descr="ESP8266 NodeMCU HC-SR04 Ultrasonic Sensor with Arduino IDE | Random Nerd  Tutorials">
            <a:extLst>
              <a:ext uri="{FF2B5EF4-FFF2-40B4-BE49-F238E27FC236}">
                <a16:creationId xmlns:a16="http://schemas.microsoft.com/office/drawing/2014/main" id="{5570944A-6693-40F9-BC12-60CE32B93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271588"/>
            <a:ext cx="71437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6EC72F-64EF-47F2-8E47-27300612825F}"/>
              </a:ext>
            </a:extLst>
          </p:cNvPr>
          <p:cNvSpPr txBox="1"/>
          <p:nvPr/>
        </p:nvSpPr>
        <p:spPr>
          <a:xfrm>
            <a:off x="2192742" y="5773024"/>
            <a:ext cx="7149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Time which echo pin remain high is captured.</a:t>
            </a:r>
          </a:p>
        </p:txBody>
      </p:sp>
    </p:spTree>
    <p:extLst>
      <p:ext uri="{BB962C8B-B14F-4D97-AF65-F5344CB8AC3E}">
        <p14:creationId xmlns:p14="http://schemas.microsoft.com/office/powerpoint/2010/main" val="2302658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C-SR04 Ultrasonic Module Timing Diagram">
            <a:extLst>
              <a:ext uri="{FF2B5EF4-FFF2-40B4-BE49-F238E27FC236}">
                <a16:creationId xmlns:a16="http://schemas.microsoft.com/office/drawing/2014/main" id="{3DED6B85-8FF3-C5ED-CA6E-D1DDBCB22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" b="7168"/>
          <a:stretch/>
        </p:blipFill>
        <p:spPr bwMode="auto">
          <a:xfrm>
            <a:off x="326958" y="647839"/>
            <a:ext cx="8272293" cy="48871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35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AF965962-D650-593B-4E64-8812353AD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9" b="-2"/>
          <a:stretch/>
        </p:blipFill>
        <p:spPr>
          <a:xfrm>
            <a:off x="482600" y="643467"/>
            <a:ext cx="8178799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22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E30A33-B20F-7E7F-4F82-0ABF2E3D6CB2}"/>
              </a:ext>
            </a:extLst>
          </p:cNvPr>
          <p:cNvSpPr txBox="1"/>
          <p:nvPr/>
        </p:nvSpPr>
        <p:spPr>
          <a:xfrm>
            <a:off x="875490" y="1624520"/>
            <a:ext cx="7675123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Speed = distance/ time​</a:t>
            </a:r>
          </a:p>
          <a:p>
            <a:r>
              <a:rPr lang="en-US"/>
              <a:t>​</a:t>
            </a:r>
          </a:p>
          <a:p>
            <a:r>
              <a:rPr lang="en-US"/>
              <a:t>Distance= speed x time​</a:t>
            </a:r>
          </a:p>
          <a:p>
            <a:r>
              <a:rPr lang="en-US"/>
              <a:t>​</a:t>
            </a:r>
          </a:p>
          <a:p>
            <a:r>
              <a:rPr lang="en-US">
                <a:solidFill>
                  <a:srgbClr val="0070C0"/>
                </a:solidFill>
              </a:rPr>
              <a:t>(speed of sound wave is 343 meters per second at standard temperature and pressure, approx.-340) </a:t>
            </a:r>
            <a:r>
              <a:rPr lang="en-US"/>
              <a:t>​</a:t>
            </a:r>
          </a:p>
          <a:p>
            <a:r>
              <a:rPr lang="en-US"/>
              <a:t>​</a:t>
            </a:r>
          </a:p>
          <a:p>
            <a:r>
              <a:rPr lang="en-US"/>
              <a:t>Distance to object= 340 x time /2     </a:t>
            </a:r>
            <a:r>
              <a:rPr lang="en-US">
                <a:solidFill>
                  <a:srgbClr val="0070C0"/>
                </a:solidFill>
              </a:rPr>
              <a:t>(since wave is going back and forth)</a:t>
            </a:r>
            <a:r>
              <a:rPr lang="en-US"/>
              <a:t>​</a:t>
            </a:r>
          </a:p>
          <a:p>
            <a:r>
              <a:rPr lang="en-US"/>
              <a:t>                                = 170 x time    meters​</a:t>
            </a:r>
          </a:p>
          <a:p>
            <a:r>
              <a:rPr lang="en-US"/>
              <a:t>​</a:t>
            </a:r>
          </a:p>
          <a:p>
            <a:r>
              <a:rPr lang="en-US"/>
              <a:t>        1/distance     = 1/ 170 x time​</a:t>
            </a:r>
          </a:p>
          <a:p>
            <a:r>
              <a:rPr lang="en-US"/>
              <a:t>        1/distance     =1000,000/170 x 100 x time   centimeters​</a:t>
            </a:r>
          </a:p>
          <a:p>
            <a:r>
              <a:rPr lang="en-US"/>
              <a:t>        1/distance     =58.8/time​</a:t>
            </a:r>
          </a:p>
          <a:p>
            <a:r>
              <a:rPr lang="en-US"/>
              <a:t>  ​</a:t>
            </a:r>
          </a:p>
          <a:p>
            <a:r>
              <a:rPr lang="en-US"/>
              <a:t>        </a:t>
            </a:r>
            <a:r>
              <a:rPr lang="en-US" b="1"/>
              <a:t>Distance    = time/58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69530-84CB-06AD-769D-AD0657DA5A09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DFFF4-E4F1-11E0-3DE5-8EB0B932F0E9}"/>
              </a:ext>
            </a:extLst>
          </p:cNvPr>
          <p:cNvSpPr txBox="1"/>
          <p:nvPr/>
        </p:nvSpPr>
        <p:spPr>
          <a:xfrm>
            <a:off x="541711" y="609805"/>
            <a:ext cx="80058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Calibri"/>
                <a:cs typeface="Calibri"/>
              </a:rPr>
              <a:t>Building  the code – counting distance</a:t>
            </a:r>
            <a:endParaRPr lang="en-US" sz="28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2668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369E765B-0E81-4736-B542-9005E3C0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b="1">
                <a:solidFill>
                  <a:schemeClr val="tx1"/>
                </a:solidFill>
              </a:rPr>
              <a:t>Problem in Brief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A959A-3A1B-4C9D-A75D-B47FB725DBE8}"/>
              </a:ext>
            </a:extLst>
          </p:cNvPr>
          <p:cNvSpPr txBox="1"/>
          <p:nvPr/>
        </p:nvSpPr>
        <p:spPr>
          <a:xfrm>
            <a:off x="762000" y="1981200"/>
            <a:ext cx="78486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+mn-lt"/>
              </a:rPr>
              <a:t>If we consider existing manual and semi automatic machines that are used to cut pipes in the industry, we can identify following issues .</a:t>
            </a:r>
          </a:p>
          <a:p>
            <a:endParaRPr lang="en-US" sz="240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  <a:latin typeface="+mn-lt"/>
              </a:rPr>
              <a:t>Time-consuming is high</a:t>
            </a:r>
            <a:r>
              <a:rPr lang="en-US" sz="2800">
                <a:latin typeface="+mn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  <a:latin typeface="+mn-lt"/>
              </a:rPr>
              <a:t>Need more human intervention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</a:rPr>
              <a:t>Most of the time one machine is limited to cut one material.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  <a:latin typeface="+mn-lt"/>
              </a:rPr>
              <a:t>The level of safety is low</a:t>
            </a:r>
            <a:r>
              <a:rPr lang="en-US" sz="2400">
                <a:latin typeface="+mn-lt"/>
              </a:rPr>
              <a:t> </a:t>
            </a:r>
            <a:br>
              <a:rPr lang="en-US" sz="2400">
                <a:latin typeface="+mn-lt"/>
              </a:rPr>
            </a:br>
            <a:br>
              <a:rPr lang="en-US" sz="2400" b="0" i="0">
                <a:effectLst/>
                <a:latin typeface="+mn-lt"/>
              </a:rPr>
            </a:br>
            <a:br>
              <a:rPr lang="en-US" sz="2000"/>
            </a:br>
            <a:br>
              <a:rPr lang="en-US" sz="2000"/>
            </a:br>
            <a:endParaRPr lang="en-US"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3BC8D-BFB9-41B2-8270-CAA6AD562952}"/>
              </a:ext>
            </a:extLst>
          </p:cNvPr>
          <p:cNvSpPr txBox="1"/>
          <p:nvPr/>
        </p:nvSpPr>
        <p:spPr>
          <a:xfrm>
            <a:off x="1435396" y="786809"/>
            <a:ext cx="24880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B108E-7E30-4246-AAF1-BD51ECD2655D}"/>
              </a:ext>
            </a:extLst>
          </p:cNvPr>
          <p:cNvSpPr txBox="1"/>
          <p:nvPr/>
        </p:nvSpPr>
        <p:spPr>
          <a:xfrm>
            <a:off x="1669312" y="2509284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4800">
              <a:latin typeface="Calibri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7EA6C8-3422-4D84-A7FA-1736A8B7BE76}"/>
              </a:ext>
            </a:extLst>
          </p:cNvPr>
          <p:cNvSpPr txBox="1"/>
          <p:nvPr/>
        </p:nvSpPr>
        <p:spPr>
          <a:xfrm>
            <a:off x="28278" y="75689"/>
            <a:ext cx="328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  Code for Ultrasonic sensor </a:t>
            </a:r>
            <a:r>
              <a:rPr lang="en-US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F7EA8-25FD-4E3A-BEC2-708DF84571A7}"/>
              </a:ext>
            </a:extLst>
          </p:cNvPr>
          <p:cNvSpPr txBox="1"/>
          <p:nvPr/>
        </p:nvSpPr>
        <p:spPr>
          <a:xfrm>
            <a:off x="165614" y="445021"/>
            <a:ext cx="3540868" cy="60016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interrupt.h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stdlib.h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ultrasonic.h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LCD_Init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initUltrasonic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i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int16_t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count_a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</a:p>
          <a:p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show_a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[16];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sei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count_a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i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getUltrasonic_2_Distance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LCD_String_xy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"Ultrasonic"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itoa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count_a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show_a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,10);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LCD_String_xy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"Distance= "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LCD_String_xy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9,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show_a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2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LCD_String_xy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13,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"cm"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(200);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94EE49-F5FD-4520-8A6D-C1BC7853241B}"/>
              </a:ext>
            </a:extLst>
          </p:cNvPr>
          <p:cNvCxnSpPr/>
          <p:nvPr/>
        </p:nvCxnSpPr>
        <p:spPr>
          <a:xfrm>
            <a:off x="4317885" y="445021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DEF1CDA-50A3-4C51-9DB7-54486F832CDF}"/>
              </a:ext>
            </a:extLst>
          </p:cNvPr>
          <p:cNvSpPr txBox="1"/>
          <p:nvPr/>
        </p:nvSpPr>
        <p:spPr>
          <a:xfrm>
            <a:off x="4580127" y="445021"/>
            <a:ext cx="3949430" cy="58169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"</a:t>
            </a:r>
            <a:r>
              <a:rPr lang="en-US" sz="1200" err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ultrasonic.h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static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volatile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ult2_count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0;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</a:t>
            </a:r>
            <a:r>
              <a:rPr lang="en-US" sz="1200" err="1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interger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  to access all though the program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it-IT" sz="120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static</a:t>
            </a:r>
            <a:r>
              <a:rPr lang="it-IT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it-IT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volatile</a:t>
            </a:r>
            <a:r>
              <a:rPr lang="it-IT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it-IT" sz="120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it-IT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it-IT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i</a:t>
            </a:r>
            <a:r>
              <a:rPr lang="it-IT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it-IT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</a:t>
            </a:r>
            <a:r>
              <a:rPr lang="it-IT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it-IT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0;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initUltrasonic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(){</a:t>
            </a: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DDRB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|=(1&lt;&lt;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PB6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(50);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v-SE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GICR</a:t>
            </a:r>
            <a:r>
              <a:rPr lang="sv-SE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sv-SE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|=</a:t>
            </a:r>
            <a:r>
              <a:rPr lang="sv-SE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sv-SE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(1&lt;&lt;</a:t>
            </a:r>
            <a:r>
              <a:rPr lang="sv-SE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INT1</a:t>
            </a:r>
            <a:r>
              <a:rPr lang="sv-SE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  <a:r>
              <a:rPr lang="sv-SE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sv-SE" sz="1200" i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</a:t>
            </a:r>
            <a:r>
              <a:rPr lang="sv-SE" sz="1200" i="0" err="1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enabling</a:t>
            </a:r>
            <a:r>
              <a:rPr lang="sv-SE" sz="1200" i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sv-SE" sz="1200" i="0" err="1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interupt</a:t>
            </a:r>
            <a:r>
              <a:rPr lang="sv-SE" sz="1200" i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sv-SE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1</a:t>
            </a:r>
            <a:endParaRPr lang="sv-SE" sz="1200" i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200" i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//General Interrupt Control Register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MCUCR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|=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ISC10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//setting interrupt triggering logic change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200" i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MCU control Register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TCCR1A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0;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getUltrasonic_2_Distance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(){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pulse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PORTB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|=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PB6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2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2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delay_us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(20);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//triggering the sensor for 15usec</a:t>
            </a:r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PORTB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&amp;=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(~(1&lt;&lt;</a:t>
            </a:r>
            <a:r>
              <a:rPr lang="en-US" sz="12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PB6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while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ult2_count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==</a:t>
            </a:r>
            <a:r>
              <a:rPr lang="en-US" sz="1200" i="1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NULL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endParaRPr lang="en-US" sz="12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pulse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ult2_count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ult2_count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</a:t>
            </a:r>
            <a:r>
              <a:rPr lang="en-US" sz="1200" i="1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NULL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en-US" sz="12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2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2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pulse</a:t>
            </a:r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/928)+1;</a:t>
            </a:r>
          </a:p>
          <a:p>
            <a:r>
              <a:rPr lang="en-US" sz="12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endParaRPr lang="en-US" sz="1000">
              <a:highlight>
                <a:srgbClr val="FFFFFF"/>
              </a:highlight>
              <a:latin typeface="Consola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2095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C08BCD1-3EEE-3F0B-8277-0ABE95A77AE5}"/>
              </a:ext>
            </a:extLst>
          </p:cNvPr>
          <p:cNvCxnSpPr/>
          <p:nvPr/>
        </p:nvCxnSpPr>
        <p:spPr>
          <a:xfrm>
            <a:off x="4435872" y="327037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BA594D-5630-A8B4-4E50-AA40ECBF4D5E}"/>
              </a:ext>
            </a:extLst>
          </p:cNvPr>
          <p:cNvSpPr txBox="1"/>
          <p:nvPr/>
        </p:nvSpPr>
        <p:spPr>
          <a:xfrm>
            <a:off x="373626" y="422787"/>
            <a:ext cx="379525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INT1_vect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//interrupt service routine when there is a change in logic level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==1)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//when logic from HIGH to LOW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TCCR1B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//disabling counter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ult2_count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TCNT1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//count memory is updated to </a:t>
            </a:r>
            <a:r>
              <a:rPr lang="en-US" sz="120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intege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TCNT1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//resetting the counter memory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==0)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//when logic change from LOW to HIGH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TCCR1B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|=(1&lt;&lt;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CS10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//enabling counter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=1;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38F94-06F2-79A2-236F-207B629353B0}"/>
              </a:ext>
            </a:extLst>
          </p:cNvPr>
          <p:cNvSpPr txBox="1"/>
          <p:nvPr/>
        </p:nvSpPr>
        <p:spPr>
          <a:xfrm>
            <a:off x="4572000" y="501445"/>
            <a:ext cx="41983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//Header files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#ifndef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ULTRASONIC_H_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ULTRASONIC_H_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interrupt.h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2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stdlib.h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initUltrasonic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getUltrasonic_2_Distance</a:t>
            </a: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#endif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ULTRASONIC_H_ */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64937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775A72-67FF-C4CB-E528-1DF6CBA94C52}"/>
              </a:ext>
            </a:extLst>
          </p:cNvPr>
          <p:cNvSpPr txBox="1"/>
          <p:nvPr/>
        </p:nvSpPr>
        <p:spPr>
          <a:xfrm>
            <a:off x="417180" y="255842"/>
            <a:ext cx="63474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PCB Design for all responsible components: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85D22E4-84C7-A8DB-FC52-9D1A4BF07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51235" y="146684"/>
            <a:ext cx="5441528" cy="65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76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9">
            <a:extLst>
              <a:ext uri="{FF2B5EF4-FFF2-40B4-BE49-F238E27FC236}">
                <a16:creationId xmlns:a16="http://schemas.microsoft.com/office/drawing/2014/main" id="{3CFC9789-57F4-4B9C-ABAA-6F7C8BADC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11">
            <a:extLst>
              <a:ext uri="{FF2B5EF4-FFF2-40B4-BE49-F238E27FC236}">
                <a16:creationId xmlns:a16="http://schemas.microsoft.com/office/drawing/2014/main" id="{9B54F538-07DE-4652-B506-5D16E3EB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0" name="Straight Connector 13">
            <a:extLst>
              <a:ext uri="{FF2B5EF4-FFF2-40B4-BE49-F238E27FC236}">
                <a16:creationId xmlns:a16="http://schemas.microsoft.com/office/drawing/2014/main" id="{03D56195-A6AC-4958-8B87-F7D009353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2">
            <a:extLst>
              <a:ext uri="{FF2B5EF4-FFF2-40B4-BE49-F238E27FC236}">
                <a16:creationId xmlns:a16="http://schemas.microsoft.com/office/drawing/2014/main" id="{5D3A44EF-09A9-4EC4-9BC5-B94B240B4A18}"/>
              </a:ext>
            </a:extLst>
          </p:cNvPr>
          <p:cNvSpPr txBox="1"/>
          <p:nvPr/>
        </p:nvSpPr>
        <p:spPr>
          <a:xfrm>
            <a:off x="778484" y="1160824"/>
            <a:ext cx="7402982" cy="411230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rgbClr val="1CADE4"/>
              </a:buClr>
              <a:buFont typeface="Calibri" panose="020F0502020204030204" pitchFamily="34" charset="0"/>
              <a:defRPr/>
            </a:pPr>
            <a:r>
              <a:rPr lang="en-US" sz="2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Member 2 - </a:t>
            </a:r>
            <a:r>
              <a:rPr lang="en-US" sz="2600" b="1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P.H.A.E.Madhubhashini</a:t>
            </a:r>
            <a:r>
              <a:rPr lang="en-US" sz="2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(204117B)</a:t>
            </a:r>
            <a:endParaRPr lang="en-US" sz="2600" b="1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r>
              <a:rPr lang="en-US" sz="2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Responsible Components :</a:t>
            </a:r>
            <a:endParaRPr lang="en-US" sz="2600" b="1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endParaRPr lang="en-US" sz="2600" b="1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20F0502020204030204" pitchFamily="34" charset="0"/>
              <a:buChar char="§"/>
              <a:defRPr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     4 x 4 Keypad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  <a:defRPr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     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/>
              </a:rPr>
              <a:t>IR Sensor</a:t>
            </a: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  <a:defRPr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     Power Supply Unit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  <a:p>
            <a:pPr marL="285750" indent="-28575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20F0502020204030204" pitchFamily="34" charset="0"/>
              <a:buChar char="ü"/>
              <a:defRPr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 panose="020F0502020204030204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br>
              <a:rPr lang="en-US" b="0" i="0">
                <a:effectLst/>
                <a:latin typeface="+mn-lt"/>
              </a:rPr>
            </a:br>
            <a:br>
              <a:rPr lang="en-US">
                <a:latin typeface="+mn-lt"/>
              </a:rPr>
            </a:b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" name="Graphic 5" descr="Programmer">
            <a:extLst>
              <a:ext uri="{FF2B5EF4-FFF2-40B4-BE49-F238E27FC236}">
                <a16:creationId xmlns:a16="http://schemas.microsoft.com/office/drawing/2014/main" id="{A56B3B42-6A21-12C9-3EF6-2B626CC2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2844" y="2248234"/>
            <a:ext cx="2351332" cy="235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93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B13A7D-9CAC-44FF-90A0-038BA90A1E03}"/>
              </a:ext>
            </a:extLst>
          </p:cNvPr>
          <p:cNvSpPr txBox="1"/>
          <p:nvPr/>
        </p:nvSpPr>
        <p:spPr>
          <a:xfrm>
            <a:off x="559008" y="289277"/>
            <a:ext cx="400945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>
                <a:latin typeface="Calibri"/>
                <a:cs typeface="Calibri"/>
              </a:rPr>
              <a:t>1). 4 x 4 Keypad (#27899)</a:t>
            </a:r>
            <a:endParaRPr lang="en-US" sz="2800" b="1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AFADB-8BFF-3293-E2EE-F088BAFA20EC}"/>
              </a:ext>
            </a:extLst>
          </p:cNvPr>
          <p:cNvSpPr txBox="1"/>
          <p:nvPr/>
        </p:nvSpPr>
        <p:spPr>
          <a:xfrm>
            <a:off x="852136" y="4970495"/>
            <a:ext cx="4015176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Usage: </a:t>
            </a:r>
            <a:r>
              <a:rPr lang="en-US" sz="1600">
                <a:latin typeface="Calibri"/>
                <a:cs typeface="Calibri"/>
              </a:rPr>
              <a:t>To get  inputs from the user </a:t>
            </a:r>
          </a:p>
          <a:p>
            <a:r>
              <a:rPr lang="en-US" sz="1600">
                <a:latin typeface="Calibri"/>
                <a:cs typeface="Calibri"/>
              </a:rPr>
              <a:t>               1.Required length</a:t>
            </a:r>
            <a:endParaRPr lang="en-US" sz="1600">
              <a:cs typeface="Calibri"/>
            </a:endParaRPr>
          </a:p>
          <a:p>
            <a:r>
              <a:rPr lang="en-US" sz="1600">
                <a:latin typeface="Calibri"/>
                <a:cs typeface="Calibri"/>
              </a:rPr>
              <a:t>               2.Required quantity</a:t>
            </a:r>
            <a:endParaRPr lang="en-US" sz="1600">
              <a:cs typeface="Calibri"/>
            </a:endParaRPr>
          </a:p>
          <a:p>
            <a:endParaRPr lang="en-US">
              <a:cs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7BFA7B-D620-2EE1-366B-1DE58F7B4BE4}"/>
              </a:ext>
            </a:extLst>
          </p:cNvPr>
          <p:cNvGrpSpPr/>
          <p:nvPr/>
        </p:nvGrpSpPr>
        <p:grpSpPr>
          <a:xfrm>
            <a:off x="6276874" y="1254721"/>
            <a:ext cx="2657187" cy="2861770"/>
            <a:chOff x="4062033" y="1085719"/>
            <a:chExt cx="4115957" cy="3733475"/>
          </a:xfrm>
        </p:grpSpPr>
        <p:pic>
          <p:nvPicPr>
            <p:cNvPr id="3" name="Picture 2" descr="A picture containing indoor, toy, office, worktable&#10;&#10;Description automatically generated">
              <a:extLst>
                <a:ext uri="{FF2B5EF4-FFF2-40B4-BE49-F238E27FC236}">
                  <a16:creationId xmlns:a16="http://schemas.microsoft.com/office/drawing/2014/main" id="{B4DCEE0F-7FAB-0BDF-C4E4-4C338D23E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2033" y="1085719"/>
              <a:ext cx="4115957" cy="37334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E63F9B-6BCB-42EF-2F51-D44F2D5FE5B4}"/>
                </a:ext>
              </a:extLst>
            </p:cNvPr>
            <p:cNvSpPr/>
            <p:nvPr/>
          </p:nvSpPr>
          <p:spPr>
            <a:xfrm>
              <a:off x="5778153" y="2776111"/>
              <a:ext cx="587067" cy="498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9" descr="A picture containing text, electronics, calculator&#10;&#10;Description automatically generated">
            <a:extLst>
              <a:ext uri="{FF2B5EF4-FFF2-40B4-BE49-F238E27FC236}">
                <a16:creationId xmlns:a16="http://schemas.microsoft.com/office/drawing/2014/main" id="{4ECAB010-9DA4-B816-08CC-5725598C7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79" b="-3187"/>
          <a:stretch/>
        </p:blipFill>
        <p:spPr>
          <a:xfrm>
            <a:off x="558159" y="1187267"/>
            <a:ext cx="1814853" cy="3251148"/>
          </a:xfrm>
          <a:prstGeom prst="rect">
            <a:avLst/>
          </a:prstGeom>
        </p:spPr>
      </p:pic>
      <p:pic>
        <p:nvPicPr>
          <p:cNvPr id="11" name="Picture 2" descr="Table&#10;&#10;Description automatically generated">
            <a:extLst>
              <a:ext uri="{FF2B5EF4-FFF2-40B4-BE49-F238E27FC236}">
                <a16:creationId xmlns:a16="http://schemas.microsoft.com/office/drawing/2014/main" id="{E4E8D261-8265-F253-5685-BF73E450E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368" y="1191164"/>
            <a:ext cx="3564398" cy="348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06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CFC9789-57F4-4B9C-ABAA-6F7C8BADC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54F538-07DE-4652-B506-5D16E3EB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D56195-A6AC-4958-8B87-F7D009353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64F5751-B6B0-9F21-579A-46820E901386}"/>
              </a:ext>
            </a:extLst>
          </p:cNvPr>
          <p:cNvSpPr txBox="1"/>
          <p:nvPr/>
        </p:nvSpPr>
        <p:spPr>
          <a:xfrm>
            <a:off x="822960" y="895578"/>
            <a:ext cx="3880580" cy="8324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 eaLnBrk="1" hangingPunct="1">
              <a:lnSpc>
                <a:spcPct val="85000"/>
              </a:lnSpc>
              <a:spcAft>
                <a:spcPts val="600"/>
              </a:spcAft>
            </a:pPr>
            <a:r>
              <a:rPr lang="en-US" sz="44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Specifications:</a:t>
            </a:r>
            <a:endParaRPr lang="en-US" sz="4400" b="1" spc="-5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F1043C-9BE6-3C60-A925-9D7DFCF2B349}"/>
              </a:ext>
            </a:extLst>
          </p:cNvPr>
          <p:cNvSpPr txBox="1"/>
          <p:nvPr/>
        </p:nvSpPr>
        <p:spPr>
          <a:xfrm>
            <a:off x="691795" y="2079955"/>
            <a:ext cx="4841240" cy="402336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marL="285750" indent="-28575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F0502020204030204" pitchFamily="34" charset="0"/>
              <a:buChar char="•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Maximum current: 30 mA</a:t>
            </a: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  <a:p>
            <a:pPr marL="285750" indent="-28575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F0502020204030204" pitchFamily="34" charset="0"/>
              <a:buChar char="•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Maximum voltage: 24 VDC</a:t>
            </a: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  <a:p>
            <a:pPr marL="285750" indent="-28575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F0502020204030204" pitchFamily="34" charset="0"/>
              <a:buChar char="•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Operating Temperature : 0 – 50</a:t>
            </a:r>
            <a:r>
              <a:rPr lang="en-US" b="1" baseline="30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b="1" baseline="3000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</a:t>
            </a:r>
            <a:r>
              <a:rPr lang="en-US" b="1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</a:t>
            </a: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F0502020204030204" pitchFamily="34" charset="0"/>
              <a:buChar char="•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/>
              </a:rPr>
              <a:t>Interface : 8 pin access to 4 x 4 matrix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 panose="020F0502020204030204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835E3A57-C8F7-E582-A8FF-0A17418C865F}"/>
              </a:ext>
            </a:extLst>
          </p:cNvPr>
          <p:cNvSpPr txBox="1"/>
          <p:nvPr/>
        </p:nvSpPr>
        <p:spPr>
          <a:xfrm>
            <a:off x="7369539" y="183630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n-US" b="1">
              <a:solidFill>
                <a:srgbClr val="0070C0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B9E15-FCF4-AD9F-50B9-13CB3A93BF4D}"/>
              </a:ext>
            </a:extLst>
          </p:cNvPr>
          <p:cNvSpPr txBox="1"/>
          <p:nvPr/>
        </p:nvSpPr>
        <p:spPr>
          <a:xfrm>
            <a:off x="567497" y="5584245"/>
            <a:ext cx="785779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latin typeface="Calibri"/>
                <a:cs typeface="Calibri"/>
              </a:rPr>
              <a:t>Datasheet:</a:t>
            </a:r>
            <a:r>
              <a:rPr lang="en-US" sz="1400">
                <a:latin typeface="Calibri"/>
                <a:cs typeface="Calibri"/>
                <a:hlinkClick r:id="rId2"/>
              </a:rPr>
              <a:t>https://drive.google.com/file/d/1HSuMoYTHTb9IgbnWdi8wxe0oAgE0s5xc/view?usp=sharing</a:t>
            </a:r>
            <a:endParaRPr lang="en-US" sz="1400">
              <a:latin typeface="Calibri"/>
              <a:cs typeface="Calibri"/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CB3A27-62F8-A470-BA6F-51964BE68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5502" r="58427" b="478"/>
          <a:stretch/>
        </p:blipFill>
        <p:spPr>
          <a:xfrm>
            <a:off x="5482852" y="1947925"/>
            <a:ext cx="2222893" cy="33040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1465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97A366-40A0-F008-21A0-CF801BD7C830}"/>
              </a:ext>
            </a:extLst>
          </p:cNvPr>
          <p:cNvSpPr txBox="1"/>
          <p:nvPr/>
        </p:nvSpPr>
        <p:spPr>
          <a:xfrm>
            <a:off x="555829" y="521419"/>
            <a:ext cx="35536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Calibri"/>
                <a:cs typeface="Calibri"/>
              </a:rPr>
              <a:t>Internal Circuit</a:t>
            </a:r>
            <a:endParaRPr lang="en-US" sz="3600" b="1">
              <a:cs typeface="Calibri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FEB9AEC-8676-907E-4F46-5FA525640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54" y="1667804"/>
            <a:ext cx="3980826" cy="3666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8A169BE9-114A-FFEE-2517-22972829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169" y="1669159"/>
            <a:ext cx="3890646" cy="366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31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3F09AF-8886-2336-9DB6-F2A0D2F3451A}"/>
              </a:ext>
            </a:extLst>
          </p:cNvPr>
          <p:cNvSpPr txBox="1"/>
          <p:nvPr/>
        </p:nvSpPr>
        <p:spPr>
          <a:xfrm>
            <a:off x="780975" y="158331"/>
            <a:ext cx="30367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Schematic Diagram :</a:t>
            </a:r>
          </a:p>
        </p:txBody>
      </p:sp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F0F7CDFF-7ACE-CBE7-38E7-74BD0205A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02" y="700944"/>
            <a:ext cx="7840002" cy="546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79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D2FB6-F7B8-46C7-8CE6-998AB1C214A7}"/>
              </a:ext>
            </a:extLst>
          </p:cNvPr>
          <p:cNvSpPr txBox="1"/>
          <p:nvPr/>
        </p:nvSpPr>
        <p:spPr>
          <a:xfrm>
            <a:off x="258582" y="390693"/>
            <a:ext cx="2614853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err="1">
                <a:highlight>
                  <a:srgbClr val="FFFFFF"/>
                </a:highlight>
                <a:latin typeface="Consolas"/>
              </a:rPr>
              <a:t>Keypad.h</a:t>
            </a:r>
            <a:endParaRPr lang="en-US" sz="1400" b="1">
              <a:highlight>
                <a:srgbClr val="FFFFFF"/>
              </a:highlight>
              <a:latin typeface="Consolas"/>
            </a:endParaRPr>
          </a:p>
          <a:p>
            <a:endParaRPr lang="en-US" sz="1400" b="1">
              <a:highlight>
                <a:srgbClr val="FFFFFF"/>
              </a:highlight>
              <a:latin typeface="Consolas"/>
              <a:cs typeface="Calibri"/>
            </a:endParaRPr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94157-069D-4930-A210-71E6F9F510F6}"/>
              </a:ext>
            </a:extLst>
          </p:cNvPr>
          <p:cNvSpPr txBox="1"/>
          <p:nvPr/>
        </p:nvSpPr>
        <p:spPr>
          <a:xfrm>
            <a:off x="3343275" y="334327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6D6E4-FC30-4397-9603-BE629913D6DE}"/>
              </a:ext>
            </a:extLst>
          </p:cNvPr>
          <p:cNvSpPr txBox="1"/>
          <p:nvPr/>
        </p:nvSpPr>
        <p:spPr>
          <a:xfrm>
            <a:off x="2934238" y="341967"/>
            <a:ext cx="2743199" cy="64017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unsigned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char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keypad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</a:t>
            </a:r>
          </a:p>
          <a:p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PORTA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=0b11111110;</a:t>
            </a:r>
          </a:p>
          <a:p>
            <a:r>
              <a:rPr lang="fi-FI" sz="100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fi-FI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fi-FI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fi-FI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fi-FI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&amp;(1&lt;&lt;</a:t>
            </a:r>
            <a:r>
              <a:rPr lang="fi-FI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PINA4</a:t>
            </a:r>
            <a:r>
              <a:rPr lang="fi-FI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))==0)</a:t>
            </a:r>
          </a:p>
          <a:p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(3);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'7';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else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(1&lt;&lt;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PINA5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))==0)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(3);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'8';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else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(1&lt;&lt;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PINA6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))==0)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(3);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'9';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else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(1&lt;&lt;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PINA7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))==0)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(3);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'/';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endParaRPr lang="en-US" sz="10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PORTA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=0b11111101;</a:t>
            </a:r>
          </a:p>
          <a:p>
            <a:r>
              <a:rPr lang="fi-FI" sz="1000" i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fi-FI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fi-FI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fi-FI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fi-FI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&amp;(1&lt;&lt;</a:t>
            </a:r>
            <a:r>
              <a:rPr lang="fi-FI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PINA4</a:t>
            </a:r>
            <a:r>
              <a:rPr lang="fi-FI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))==0)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(3);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'4';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else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(1&lt;&lt;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PINA5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))==0)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(3);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'5';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else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(1&lt;&lt;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PINA6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))==0)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(3);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'6';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endParaRPr lang="en-US" sz="1000" i="0">
              <a:solidFill>
                <a:srgbClr val="0000FF"/>
              </a:solidFill>
              <a:highlight>
                <a:srgbClr val="FFFFFF"/>
              </a:highlight>
              <a:latin typeface="Consola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01346C-8D5D-4336-8FC3-58A7B13D5BCD}"/>
              </a:ext>
            </a:extLst>
          </p:cNvPr>
          <p:cNvSpPr txBox="1"/>
          <p:nvPr/>
        </p:nvSpPr>
        <p:spPr>
          <a:xfrm>
            <a:off x="6760564" y="202367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>
              <a:cs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B73EBC-299F-4D69-8A0B-E0949E9F9AEB}"/>
              </a:ext>
            </a:extLst>
          </p:cNvPr>
          <p:cNvCxnSpPr/>
          <p:nvPr/>
        </p:nvCxnSpPr>
        <p:spPr>
          <a:xfrm>
            <a:off x="2805503" y="341494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89E338-915A-4C9C-8FCD-69E06ED55E33}"/>
              </a:ext>
            </a:extLst>
          </p:cNvPr>
          <p:cNvCxnSpPr/>
          <p:nvPr/>
        </p:nvCxnSpPr>
        <p:spPr>
          <a:xfrm>
            <a:off x="5597421" y="341494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5372F8-BC41-4CA2-B562-34476DC86A1D}"/>
              </a:ext>
            </a:extLst>
          </p:cNvPr>
          <p:cNvSpPr txBox="1"/>
          <p:nvPr/>
        </p:nvSpPr>
        <p:spPr>
          <a:xfrm>
            <a:off x="195341" y="1733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latin typeface="Calibri"/>
                <a:cs typeface="Calibri"/>
              </a:rPr>
              <a:t>Code for Keypad :</a:t>
            </a:r>
            <a:endParaRPr lang="en-US" b="1" u="sng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FECB3-B282-4F3D-A7E8-0C08138F4732}"/>
              </a:ext>
            </a:extLst>
          </p:cNvPr>
          <p:cNvSpPr txBox="1"/>
          <p:nvPr/>
        </p:nvSpPr>
        <p:spPr>
          <a:xfrm>
            <a:off x="3237875" y="488679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D5F8E-E7A1-E75A-F135-612B5BEA2311}"/>
              </a:ext>
            </a:extLst>
          </p:cNvPr>
          <p:cNvSpPr txBox="1"/>
          <p:nvPr/>
        </p:nvSpPr>
        <p:spPr>
          <a:xfrm>
            <a:off x="2925208" y="20495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 err="1">
                <a:latin typeface="Calibri"/>
                <a:cs typeface="Calibri"/>
              </a:rPr>
              <a:t>Keypad.c</a:t>
            </a:r>
            <a:endParaRPr lang="en-US" sz="1600" b="1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06280-52ED-3184-70A1-CAE6A892DA4B}"/>
              </a:ext>
            </a:extLst>
          </p:cNvPr>
          <p:cNvSpPr txBox="1"/>
          <p:nvPr/>
        </p:nvSpPr>
        <p:spPr>
          <a:xfrm>
            <a:off x="5664300" y="202806"/>
            <a:ext cx="2752094" cy="4678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else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if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((</a:t>
            </a:r>
            <a:r>
              <a:rPr lang="en-US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  <a:cs typeface="Calibri"/>
              </a:rPr>
              <a:t>PINA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&amp;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(1&lt;&lt;</a:t>
            </a:r>
            <a:r>
              <a:rPr lang="en-US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  <a:cs typeface="Calibri"/>
              </a:rPr>
              <a:t>PINA7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))==0)</a:t>
            </a:r>
            <a:endParaRPr lang="en-US" sz="1000">
              <a:latin typeface="Calibri"/>
              <a:cs typeface="Calibri"/>
            </a:endParaRPr>
          </a:p>
          <a:p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{</a:t>
            </a:r>
            <a:endParaRPr lang="en-US" sz="1000">
              <a:latin typeface="Calibri"/>
              <a:cs typeface="Calibri"/>
            </a:endParaRP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  <a:cs typeface="Calibri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  <a:cs typeface="Calibri"/>
              </a:rPr>
              <a:t>delay_ms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(3);</a:t>
            </a:r>
            <a:endParaRPr lang="en-US" sz="1000">
              <a:latin typeface="Calibri"/>
              <a:cs typeface="Calibri"/>
            </a:endParaRPr>
          </a:p>
          <a:p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return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'*';</a:t>
            </a:r>
            <a:endParaRPr lang="en-US" sz="1000">
              <a:latin typeface="Calibri"/>
              <a:cs typeface="Calibri"/>
            </a:endParaRPr>
          </a:p>
          <a:p>
            <a:pPr algn="l"/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}</a:t>
            </a:r>
          </a:p>
          <a:p>
            <a:endParaRPr lang="en-US" sz="1000">
              <a:highlight>
                <a:srgbClr val="FFFFFF"/>
              </a:highlight>
              <a:latin typeface="Consolas"/>
              <a:cs typeface="Calibri"/>
            </a:endParaRPr>
          </a:p>
          <a:p>
            <a:r>
              <a:rPr lang="en-US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  <a:cs typeface="Calibri"/>
              </a:rPr>
              <a:t>PORTA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=0b11111011;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fi-FI" sz="100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if</a:t>
            </a:r>
            <a:r>
              <a:rPr lang="fi-FI" sz="1000">
                <a:highlight>
                  <a:srgbClr val="FFFFFF"/>
                </a:highlight>
                <a:latin typeface="Consolas"/>
                <a:cs typeface="Calibri"/>
              </a:rPr>
              <a:t>((</a:t>
            </a:r>
            <a:r>
              <a:rPr lang="fi-FI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  <a:cs typeface="Calibri"/>
              </a:rPr>
              <a:t>PINA</a:t>
            </a:r>
            <a:r>
              <a:rPr lang="fi-FI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fi-FI" sz="1000">
                <a:highlight>
                  <a:srgbClr val="FFFFFF"/>
                </a:highlight>
                <a:latin typeface="Consolas"/>
                <a:cs typeface="Calibri"/>
              </a:rPr>
              <a:t>&amp;(1&lt;&lt;</a:t>
            </a:r>
            <a:r>
              <a:rPr lang="fi-FI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  <a:cs typeface="Calibri"/>
              </a:rPr>
              <a:t>PINA4</a:t>
            </a:r>
            <a:r>
              <a:rPr lang="fi-FI" sz="1000">
                <a:highlight>
                  <a:srgbClr val="FFFFFF"/>
                </a:highlight>
                <a:latin typeface="Consolas"/>
                <a:cs typeface="Calibri"/>
              </a:rPr>
              <a:t>))==0)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{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  <a:cs typeface="Calibri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  <a:cs typeface="Calibri"/>
              </a:rPr>
              <a:t>delay_ms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(3);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return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'1';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}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else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if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((</a:t>
            </a:r>
            <a:r>
              <a:rPr lang="en-US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  <a:cs typeface="Calibri"/>
              </a:rPr>
              <a:t>PINA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&amp;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(1&lt;&lt;</a:t>
            </a:r>
            <a:r>
              <a:rPr lang="en-US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  <a:cs typeface="Calibri"/>
              </a:rPr>
              <a:t>PINA5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))==0)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{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  <a:cs typeface="Calibri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  <a:cs typeface="Calibri"/>
              </a:rPr>
              <a:t>delay_ms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(3);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return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'2';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}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else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if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((</a:t>
            </a:r>
            <a:r>
              <a:rPr lang="en-US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  <a:cs typeface="Calibri"/>
              </a:rPr>
              <a:t>PINA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&amp;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(1&lt;&lt;</a:t>
            </a:r>
            <a:r>
              <a:rPr lang="en-US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  <a:cs typeface="Calibri"/>
              </a:rPr>
              <a:t>PINA6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))==0)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{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  <a:cs typeface="Calibri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  <a:cs typeface="Calibri"/>
              </a:rPr>
              <a:t>delay_ms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(3);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return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'3';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}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else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if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((</a:t>
            </a:r>
            <a:r>
              <a:rPr lang="en-US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  <a:cs typeface="Calibri"/>
              </a:rPr>
              <a:t>PINA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&amp;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(1&lt;&lt;</a:t>
            </a:r>
            <a:r>
              <a:rPr lang="en-US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  <a:cs typeface="Calibri"/>
              </a:rPr>
              <a:t>PINA7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))==0)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{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  <a:cs typeface="Calibri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  <a:cs typeface="Calibri"/>
              </a:rPr>
              <a:t>delay_ms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(3);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cs typeface="Calibri"/>
              </a:rPr>
              <a:t>return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cs typeface="Calibri"/>
              </a:rPr>
              <a:t> </a:t>
            </a:r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'-';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highlight>
                  <a:srgbClr val="FFFFFF"/>
                </a:highlight>
                <a:latin typeface="Consolas"/>
                <a:cs typeface="Calibri"/>
              </a:rPr>
              <a:t>}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endParaRPr lang="en-US" sz="1000">
              <a:highlight>
                <a:srgbClr val="FFFFFF"/>
              </a:highlight>
              <a:latin typeface="Consolas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" name="Picture 12" descr="Text&#10;&#10;Description automatically generated">
            <a:extLst>
              <a:ext uri="{FF2B5EF4-FFF2-40B4-BE49-F238E27FC236}">
                <a16:creationId xmlns:a16="http://schemas.microsoft.com/office/drawing/2014/main" id="{4BBA45BE-EBCC-6DA6-1906-D30D7BB6B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7" y="831273"/>
            <a:ext cx="1878238" cy="21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31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9981DC-1207-4110-8A44-163F3389A645}"/>
              </a:ext>
            </a:extLst>
          </p:cNvPr>
          <p:cNvSpPr txBox="1"/>
          <p:nvPr/>
        </p:nvSpPr>
        <p:spPr>
          <a:xfrm>
            <a:off x="333687" y="96269"/>
            <a:ext cx="2743199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PORTA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=0b11110111;</a:t>
            </a:r>
          </a:p>
          <a:p>
            <a:r>
              <a:rPr lang="fi-FI" sz="1000" i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fi-FI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fi-FI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fi-FI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fi-FI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&amp;(1&lt;&lt;</a:t>
            </a:r>
            <a:r>
              <a:rPr lang="fi-FI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PINA4</a:t>
            </a:r>
            <a:r>
              <a:rPr lang="fi-FI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))==0)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(3);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'C';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else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(1&lt;&lt;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PINA5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))==0)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(3);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'0';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else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(1&lt;&lt;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PINA6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))==0)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(3);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'E';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else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en-US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(1&lt;&lt;</a:t>
            </a:r>
            <a:r>
              <a:rPr lang="en-US" sz="10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PINA7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))==0)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(3);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'+';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endParaRPr lang="en-US" sz="10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400" b="1" err="1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Main.c</a:t>
            </a:r>
            <a:endParaRPr lang="en-US" sz="1400" b="1">
              <a:solidFill>
                <a:srgbClr val="000000"/>
              </a:solidFill>
              <a:highlight>
                <a:srgbClr val="FFFFFF"/>
              </a:highlight>
              <a:latin typeface="Calibri"/>
              <a:cs typeface="Calibri"/>
            </a:endParaRPr>
          </a:p>
          <a:p>
            <a:endParaRPr lang="en-US" sz="1400" b="1">
              <a:solidFill>
                <a:srgbClr val="000000"/>
              </a:solidFill>
              <a:highlight>
                <a:srgbClr val="FFFFFF"/>
              </a:highlight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5EC352-5D9D-428C-89EE-3606F51B2FA9}"/>
              </a:ext>
            </a:extLst>
          </p:cNvPr>
          <p:cNvSpPr txBox="1"/>
          <p:nvPr/>
        </p:nvSpPr>
        <p:spPr>
          <a:xfrm>
            <a:off x="3302520" y="189642"/>
            <a:ext cx="2649511" cy="547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main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  <a:endParaRPr lang="en-US"/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DDRA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=0x0F;</a:t>
            </a:r>
          </a:p>
          <a:p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lcd_init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lcd_print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HELLO USER "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(100);</a:t>
            </a:r>
          </a:p>
          <a:p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label1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</a:t>
            </a:r>
          </a:p>
          <a:p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lcdcmd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(0x01);</a:t>
            </a:r>
          </a:p>
          <a:p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lcdcmd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(0x0E);</a:t>
            </a:r>
          </a:p>
          <a:p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(100);</a:t>
            </a:r>
          </a:p>
          <a:p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lcd_print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"ENTER LENGTH"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lcdcmd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(0xC0);</a:t>
            </a:r>
          </a:p>
          <a:p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</a:t>
            </a:r>
            <a:endParaRPr lang="en-US" sz="1000" i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PORTA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=0xF0;</a:t>
            </a:r>
          </a:p>
          <a:p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PINA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!=0xF0)</a:t>
            </a:r>
          </a:p>
          <a:p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x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</a:t>
            </a:r>
            <a:r>
              <a:rPr lang="en-US" sz="1000" i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keypad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x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=='/'||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x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=='*'||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x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=='-'||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x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=='C')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lcdcmd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(0x01);</a:t>
            </a:r>
          </a:p>
          <a:p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lcdcmd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(0x0E);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(100);</a:t>
            </a:r>
          </a:p>
          <a:p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lcd_print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"INVALID INPUT"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(100);</a:t>
            </a:r>
          </a:p>
          <a:p>
            <a:r>
              <a:rPr lang="en-US" sz="1000" i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goto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label1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else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x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!='E')</a:t>
            </a:r>
          </a:p>
          <a:p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x1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=(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x1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*10)+(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x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-'0');</a:t>
            </a:r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     </a:t>
            </a:r>
            <a:endParaRPr lang="en-US" sz="10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lcddata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x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  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while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x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!='E');</a:t>
            </a:r>
            <a:endParaRPr lang="en-US" sz="1000">
              <a:highlight>
                <a:srgbClr val="FFFFFF"/>
              </a:highlight>
              <a:latin typeface="Consolas"/>
              <a:cs typeface="Calibri"/>
            </a:endParaRPr>
          </a:p>
          <a:p>
            <a:endParaRPr lang="en-US" sz="1000"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1E3A20-23FA-4BBE-86A3-779EE9AE47BA}"/>
              </a:ext>
            </a:extLst>
          </p:cNvPr>
          <p:cNvSpPr txBox="1"/>
          <p:nvPr/>
        </p:nvSpPr>
        <p:spPr>
          <a:xfrm>
            <a:off x="6400801" y="30714"/>
            <a:ext cx="2743199" cy="68326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label2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10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(0x01);</a:t>
            </a:r>
          </a:p>
          <a:p>
            <a:r>
              <a:rPr lang="en-US" sz="10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(0x0E);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(100);</a:t>
            </a:r>
          </a:p>
          <a:p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lcd_print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"ENTER QUANTITY :"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(100);</a:t>
            </a:r>
          </a:p>
          <a:p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(0xC0);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</a:t>
            </a:r>
            <a:endParaRPr lang="en-US" sz="10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=0xF0;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PINA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!=0xF0)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000" i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keypad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=='/'||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=='*'||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=='-')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(0x01);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(0x0E);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(100);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lcd_print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"INVALID INPUT"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(100);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goto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label2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!='E')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x2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-'0';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lcddata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!='E');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=='E')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(0x01);</a:t>
            </a:r>
          </a:p>
          <a:p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(0x0E);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(100);</a:t>
            </a:r>
          </a:p>
          <a:p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lcd_print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    Done"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(100);</a:t>
            </a:r>
          </a:p>
          <a:p>
            <a:r>
              <a:rPr lang="en-US" sz="10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lcdcmd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(0x01);</a:t>
            </a:r>
          </a:p>
          <a:p>
            <a:r>
              <a:rPr lang="en-US" sz="10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0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(500);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0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0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</a:p>
          <a:p>
            <a:r>
              <a:rPr lang="en-US" sz="10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2319EF-66A1-42D6-98F1-E0471AB72DFA}"/>
              </a:ext>
            </a:extLst>
          </p:cNvPr>
          <p:cNvCxnSpPr/>
          <p:nvPr/>
        </p:nvCxnSpPr>
        <p:spPr>
          <a:xfrm>
            <a:off x="3133413" y="275912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9F7FFD-7193-421A-B201-DC08C1C40059}"/>
              </a:ext>
            </a:extLst>
          </p:cNvPr>
          <p:cNvCxnSpPr>
            <a:cxnSpLocks/>
          </p:cNvCxnSpPr>
          <p:nvPr/>
        </p:nvCxnSpPr>
        <p:spPr>
          <a:xfrm>
            <a:off x="6290716" y="322755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7" descr="Text&#10;&#10;Description automatically generated">
            <a:extLst>
              <a:ext uri="{FF2B5EF4-FFF2-40B4-BE49-F238E27FC236}">
                <a16:creationId xmlns:a16="http://schemas.microsoft.com/office/drawing/2014/main" id="{F05547DF-5FCE-8ABF-8B76-001764AF6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65" y="3679209"/>
            <a:ext cx="27146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2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E7FA7E9-29EB-41BE-B0BF-FE2A6496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b="1">
                <a:solidFill>
                  <a:schemeClr val="tx1"/>
                </a:solidFill>
              </a:rPr>
              <a:t>Project Aim &amp; Objectives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741E0DED-EE01-48A6-B964-86BE9C287E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2324" y="1828801"/>
            <a:ext cx="7940675" cy="4343400"/>
          </a:xfrm>
        </p:spPr>
        <p:txBody>
          <a:bodyPr/>
          <a:lstStyle/>
          <a:p>
            <a:pPr>
              <a:lnSpc>
                <a:spcPct val="100000"/>
              </a:lnSpc>
              <a:buFont typeface="Wingdings 3" panose="05040102010807070707" pitchFamily="18" charset="2"/>
              <a:buNone/>
            </a:pPr>
            <a:r>
              <a:rPr lang="en-US" altLang="en-US" sz="2400" b="1">
                <a:solidFill>
                  <a:schemeClr val="tx1"/>
                </a:solidFill>
              </a:rPr>
              <a:t>Aim:</a:t>
            </a:r>
          </a:p>
          <a:p>
            <a:pPr>
              <a:lnSpc>
                <a:spcPct val="100000"/>
              </a:lnSpc>
              <a:buFont typeface="Wingdings 3" panose="05040102010807070707" pitchFamily="18" charset="2"/>
              <a:buNone/>
            </a:pPr>
            <a:r>
              <a:rPr lang="en-US" sz="2400">
                <a:solidFill>
                  <a:schemeClr val="tx1"/>
                </a:solidFill>
              </a:rPr>
              <a:t>Design and develop a fully automated pipe cutting machine</a:t>
            </a:r>
          </a:p>
          <a:p>
            <a:pPr>
              <a:lnSpc>
                <a:spcPct val="100000"/>
              </a:lnSpc>
              <a:buFont typeface="Wingdings 3" panose="05040102010807070707" pitchFamily="18" charset="2"/>
              <a:buNone/>
            </a:pPr>
            <a:r>
              <a:rPr lang="en-US" sz="2400">
                <a:solidFill>
                  <a:schemeClr val="tx1"/>
                </a:solidFill>
              </a:rPr>
              <a:t>to measure and cut PVC pipes, steel pipes and box bars.</a:t>
            </a:r>
            <a:endParaRPr lang="en-US" altLang="en-US" sz="2400">
              <a:solidFill>
                <a:schemeClr val="tx1"/>
              </a:solidFill>
            </a:endParaRPr>
          </a:p>
          <a:p>
            <a:pPr>
              <a:buFont typeface="Wingdings 3" panose="05040102010807070707" pitchFamily="18" charset="2"/>
              <a:buNone/>
            </a:pPr>
            <a:r>
              <a:rPr lang="en-US" altLang="en-US" sz="2400" b="1">
                <a:solidFill>
                  <a:schemeClr val="tx1"/>
                </a:solidFill>
              </a:rPr>
              <a:t>Objectives:</a:t>
            </a:r>
            <a:endParaRPr lang="en-US" altLang="en-US" sz="2400">
              <a:solidFill>
                <a:schemeClr val="tx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 To measure and cut pipes automatically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 To cut pipes of different materials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 To reduce manpower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 To increase the safety level of the operator</a:t>
            </a:r>
            <a:endParaRPr lang="en-US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B13A7D-9CAC-44FF-90A0-038BA90A1E03}"/>
              </a:ext>
            </a:extLst>
          </p:cNvPr>
          <p:cNvSpPr txBox="1"/>
          <p:nvPr/>
        </p:nvSpPr>
        <p:spPr>
          <a:xfrm>
            <a:off x="381000" y="332362"/>
            <a:ext cx="310858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>
                <a:latin typeface="Calibri"/>
                <a:cs typeface="Calibri"/>
              </a:rPr>
              <a:t>2). IR Sensor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E34E9-1B2A-440D-83A4-5832BC4FCBB7}"/>
              </a:ext>
            </a:extLst>
          </p:cNvPr>
          <p:cNvSpPr txBox="1"/>
          <p:nvPr/>
        </p:nvSpPr>
        <p:spPr>
          <a:xfrm>
            <a:off x="3673506" y="842665"/>
            <a:ext cx="5318094" cy="3119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1E07C4-2812-47C0-8A71-8C37FEC67328}"/>
              </a:ext>
            </a:extLst>
          </p:cNvPr>
          <p:cNvSpPr txBox="1"/>
          <p:nvPr/>
        </p:nvSpPr>
        <p:spPr>
          <a:xfrm>
            <a:off x="304800" y="914400"/>
            <a:ext cx="3962400" cy="266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AD8C304-8961-4260-8AA6-AD4836BBC1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 b="15151"/>
          <a:stretch/>
        </p:blipFill>
        <p:spPr>
          <a:xfrm>
            <a:off x="159658" y="1258922"/>
            <a:ext cx="3405405" cy="31878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A0FA1-5930-4841-B422-9743D5AB7E73}"/>
              </a:ext>
            </a:extLst>
          </p:cNvPr>
          <p:cNvSpPr txBox="1"/>
          <p:nvPr/>
        </p:nvSpPr>
        <p:spPr>
          <a:xfrm>
            <a:off x="3478870" y="2296374"/>
            <a:ext cx="22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  <a:p>
            <a:r>
              <a:rPr lang="en-US"/>
              <a:t>2</a:t>
            </a:r>
          </a:p>
          <a:p>
            <a:r>
              <a:rPr lang="en-US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64C52-33EC-4FA8-8E22-9C65E43D8E70}"/>
              </a:ext>
            </a:extLst>
          </p:cNvPr>
          <p:cNvSpPr txBox="1"/>
          <p:nvPr/>
        </p:nvSpPr>
        <p:spPr>
          <a:xfrm>
            <a:off x="738655" y="3773149"/>
            <a:ext cx="28563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1 - VCC</a:t>
            </a:r>
          </a:p>
          <a:p>
            <a:r>
              <a:rPr lang="en-US" sz="1600"/>
              <a:t>2 - Ground</a:t>
            </a:r>
          </a:p>
          <a:p>
            <a:r>
              <a:rPr lang="en-US" sz="1600"/>
              <a:t>3 - Output </a:t>
            </a:r>
          </a:p>
        </p:txBody>
      </p:sp>
      <p:pic>
        <p:nvPicPr>
          <p:cNvPr id="9" name="Picture 8" descr="A picture containing indoor, wall, table, worktable&#10;&#10;Description automatically generated">
            <a:extLst>
              <a:ext uri="{FF2B5EF4-FFF2-40B4-BE49-F238E27FC236}">
                <a16:creationId xmlns:a16="http://schemas.microsoft.com/office/drawing/2014/main" id="{954E1BA2-D3EC-7C5F-4FD3-459D964D9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5" b="13645"/>
          <a:stretch/>
        </p:blipFill>
        <p:spPr>
          <a:xfrm>
            <a:off x="3902022" y="1215916"/>
            <a:ext cx="5063306" cy="37997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A9FAEB-C7E6-98F7-2E4C-4DBAA04FBDDA}"/>
              </a:ext>
            </a:extLst>
          </p:cNvPr>
          <p:cNvSpPr/>
          <p:nvPr/>
        </p:nvSpPr>
        <p:spPr>
          <a:xfrm>
            <a:off x="6223628" y="2741258"/>
            <a:ext cx="452915" cy="381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13B13F-0A6A-8246-DBF7-D8F319680056}"/>
              </a:ext>
            </a:extLst>
          </p:cNvPr>
          <p:cNvSpPr txBox="1"/>
          <p:nvPr/>
        </p:nvSpPr>
        <p:spPr>
          <a:xfrm>
            <a:off x="380703" y="5246237"/>
            <a:ext cx="502920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Usage</a:t>
            </a:r>
            <a:r>
              <a:rPr lang="en-US">
                <a:latin typeface="Calibri"/>
                <a:cs typeface="Calibri"/>
              </a:rPr>
              <a:t> : </a:t>
            </a:r>
            <a:r>
              <a:rPr lang="en-US" sz="1600">
                <a:latin typeface="Calibri"/>
                <a:cs typeface="Calibri"/>
              </a:rPr>
              <a:t>1. To detect the presence of the pipe</a:t>
            </a:r>
          </a:p>
          <a:p>
            <a:r>
              <a:rPr lang="en-US" sz="1600">
                <a:latin typeface="Calibri"/>
                <a:cs typeface="Calibri"/>
              </a:rPr>
              <a:t>                2. To identify the wastage of the pipes</a:t>
            </a:r>
          </a:p>
        </p:txBody>
      </p:sp>
    </p:spTree>
    <p:extLst>
      <p:ext uri="{BB962C8B-B14F-4D97-AF65-F5344CB8AC3E}">
        <p14:creationId xmlns:p14="http://schemas.microsoft.com/office/powerpoint/2010/main" val="17914201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E15BE4-E565-4F39-3E67-22C407E3AB57}"/>
              </a:ext>
            </a:extLst>
          </p:cNvPr>
          <p:cNvSpPr txBox="1"/>
          <p:nvPr/>
        </p:nvSpPr>
        <p:spPr>
          <a:xfrm>
            <a:off x="701164" y="492716"/>
            <a:ext cx="3636990" cy="7480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 eaLnBrk="1" hangingPunct="1">
              <a:lnSpc>
                <a:spcPct val="85000"/>
              </a:lnSpc>
              <a:spcAft>
                <a:spcPts val="600"/>
              </a:spcAft>
            </a:pPr>
            <a:r>
              <a:rPr lang="en-US" sz="36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Specifications:</a:t>
            </a:r>
            <a:endParaRPr lang="en-US" sz="3600" b="1" spc="-5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2C287-6DEC-846F-1249-D518615D9C98}"/>
              </a:ext>
            </a:extLst>
          </p:cNvPr>
          <p:cNvSpPr txBox="1"/>
          <p:nvPr/>
        </p:nvSpPr>
        <p:spPr>
          <a:xfrm>
            <a:off x="561737" y="1574146"/>
            <a:ext cx="3256613" cy="12958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Calibri"/>
                <a:cs typeface="Calibri"/>
              </a:rPr>
              <a:t>Supply current - 20 mA</a:t>
            </a:r>
            <a:endParaRPr lang="en-US" b="1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Calibri"/>
                <a:cs typeface="Calibri"/>
              </a:rPr>
              <a:t>Operating voltage: 5 VDC</a:t>
            </a:r>
            <a:endParaRPr lang="en-US" b="1"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Calibri"/>
                <a:cs typeface="Calibri"/>
              </a:rPr>
              <a:t>Range: up to 20 cm</a:t>
            </a:r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D3431659-8A44-BB0E-13BA-FE067788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686" y="1504521"/>
            <a:ext cx="5076045" cy="39988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C365FD-35ED-323A-05D1-9749D7C01291}"/>
              </a:ext>
            </a:extLst>
          </p:cNvPr>
          <p:cNvSpPr txBox="1"/>
          <p:nvPr/>
        </p:nvSpPr>
        <p:spPr>
          <a:xfrm>
            <a:off x="5245043" y="11327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Elements of IR sensor</a:t>
            </a:r>
            <a:endParaRPr lang="en-US" b="1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5E389-8916-5E5E-4505-928444621F70}"/>
              </a:ext>
            </a:extLst>
          </p:cNvPr>
          <p:cNvSpPr txBox="1"/>
          <p:nvPr/>
        </p:nvSpPr>
        <p:spPr>
          <a:xfrm>
            <a:off x="7350352" y="133854"/>
            <a:ext cx="271401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F387F-FB7A-2C19-28C3-005BCF765273}"/>
              </a:ext>
            </a:extLst>
          </p:cNvPr>
          <p:cNvSpPr txBox="1"/>
          <p:nvPr/>
        </p:nvSpPr>
        <p:spPr>
          <a:xfrm>
            <a:off x="514128" y="5682089"/>
            <a:ext cx="85160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latin typeface="Calibri"/>
                <a:cs typeface="Calibri"/>
              </a:rPr>
              <a:t>Datasheet:</a:t>
            </a:r>
            <a:r>
              <a:rPr lang="en-US" sz="1400">
                <a:latin typeface="Calibri"/>
                <a:cs typeface="Calibri"/>
                <a:hlinkClick r:id="rId3"/>
              </a:rPr>
              <a:t>https://drive.google.com/file/d/1d3HOpQUuzncxyCeDQ7-yZyzzkoH_pUXo/view?usp=sharing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9820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62F5A3-34D8-DC89-6035-5E4DE0F375F6}"/>
              </a:ext>
            </a:extLst>
          </p:cNvPr>
          <p:cNvSpPr txBox="1"/>
          <p:nvPr/>
        </p:nvSpPr>
        <p:spPr>
          <a:xfrm>
            <a:off x="690013" y="505128"/>
            <a:ext cx="80784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Calibri"/>
                <a:cs typeface="Calibri"/>
              </a:rPr>
              <a:t>Working Principle and Internal Circuit</a:t>
            </a:r>
            <a:endParaRPr lang="en-US" sz="2800" b="1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4E05D0-BFFC-C596-B482-401F934DE1E6}"/>
              </a:ext>
            </a:extLst>
          </p:cNvPr>
          <p:cNvSpPr txBox="1"/>
          <p:nvPr/>
        </p:nvSpPr>
        <p:spPr>
          <a:xfrm>
            <a:off x="1091045" y="4312227"/>
            <a:ext cx="7512626" cy="2126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This internal circuit consist of</a:t>
            </a:r>
            <a:r>
              <a:rPr lang="en-US" b="1">
                <a:latin typeface="Calibri"/>
                <a:cs typeface="Calibri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IR LED</a:t>
            </a:r>
            <a:r>
              <a:rPr lang="en-US">
                <a:latin typeface="Calibri"/>
                <a:cs typeface="Calibri"/>
              </a:rPr>
              <a:t> and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IR Photo-diode.</a:t>
            </a:r>
            <a:endParaRPr lang="en-US" b="1">
              <a:solidFill>
                <a:srgbClr val="FF0000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IR LED acts as IR transmitter and IR photo-diode acts as IR receiver.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LM 358 IC has been used  as a low power dual operational amplifier in this circuit.</a:t>
            </a:r>
            <a:endParaRPr lang="en-US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FF30AC1F-B3C9-4593-E87D-BACC5AB92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52" y="1461360"/>
            <a:ext cx="3857861" cy="2499446"/>
          </a:xfrm>
          <a:prstGeom prst="rect">
            <a:avLst/>
          </a:prstGeom>
        </p:spPr>
      </p:pic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71638122-2DE1-C80D-1532-05687C19B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111" y="1225925"/>
            <a:ext cx="4349067" cy="319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80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84D65BAC-84A7-D374-C944-EE7CC10CD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48" y="1013877"/>
            <a:ext cx="4255339" cy="4874717"/>
          </a:xfrm>
          <a:prstGeom prst="rect">
            <a:avLst/>
          </a:prstGeom>
        </p:spPr>
      </p:pic>
      <p:pic>
        <p:nvPicPr>
          <p:cNvPr id="5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533A9B45-CA10-5548-200F-E77246BAF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222" y="1014146"/>
            <a:ext cx="4344287" cy="4874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B66BAB-D8E3-8280-72B3-2E3F6DBA321F}"/>
              </a:ext>
            </a:extLst>
          </p:cNvPr>
          <p:cNvSpPr txBox="1"/>
          <p:nvPr/>
        </p:nvSpPr>
        <p:spPr>
          <a:xfrm>
            <a:off x="318439" y="265069"/>
            <a:ext cx="31078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Schematic Diagram :</a:t>
            </a:r>
            <a:r>
              <a:rPr lang="en-US" sz="2400">
                <a:latin typeface="Calibri"/>
                <a:cs typeface="Calibri"/>
              </a:rPr>
              <a:t>​</a:t>
            </a:r>
            <a:endParaRPr lang="en-US" sz="24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694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D3EECA-D17B-4A32-9A2E-ADD92BA2C860}"/>
              </a:ext>
            </a:extLst>
          </p:cNvPr>
          <p:cNvSpPr txBox="1"/>
          <p:nvPr/>
        </p:nvSpPr>
        <p:spPr>
          <a:xfrm>
            <a:off x="511540" y="886292"/>
            <a:ext cx="52446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BCBE7-D30F-4F7D-A5F1-AD1A16955F39}"/>
              </a:ext>
            </a:extLst>
          </p:cNvPr>
          <p:cNvSpPr txBox="1"/>
          <p:nvPr/>
        </p:nvSpPr>
        <p:spPr>
          <a:xfrm>
            <a:off x="558384" y="43658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5A23C-0CD8-4994-A36D-39EEC4F64B52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8B755-7CA2-4F47-9683-C240E043B5C5}"/>
              </a:ext>
            </a:extLst>
          </p:cNvPr>
          <p:cNvSpPr txBox="1"/>
          <p:nvPr/>
        </p:nvSpPr>
        <p:spPr>
          <a:xfrm>
            <a:off x="746178" y="1055568"/>
            <a:ext cx="818628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600">
              <a:highlight>
                <a:srgbClr val="FFFFFF"/>
              </a:highlight>
              <a:cs typeface="Calibri"/>
            </a:endParaRPr>
          </a:p>
        </p:txBody>
      </p:sp>
      <p:pic>
        <p:nvPicPr>
          <p:cNvPr id="5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6B3E55-8864-3E65-91C5-EE57BDAC9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40" y="361530"/>
            <a:ext cx="6635067" cy="462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71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746919-06EA-7D3D-96FE-7C3CD1867D6C}"/>
              </a:ext>
            </a:extLst>
          </p:cNvPr>
          <p:cNvSpPr txBox="1"/>
          <p:nvPr/>
        </p:nvSpPr>
        <p:spPr>
          <a:xfrm>
            <a:off x="656446" y="273964"/>
            <a:ext cx="43976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Calibri"/>
                <a:cs typeface="Calibri"/>
              </a:rPr>
              <a:t>PCB Design for Keypad and IR Sensor :</a:t>
            </a:r>
            <a:endParaRPr lang="en-US" sz="2000" b="1">
              <a:cs typeface="Calibri"/>
            </a:endParaRPr>
          </a:p>
        </p:txBody>
      </p:sp>
      <p:pic>
        <p:nvPicPr>
          <p:cNvPr id="3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F2118E9-7C30-D46F-368D-E5ADFE587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22" y="767305"/>
            <a:ext cx="6479075" cy="532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137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BCFB6D-71F2-4A0D-A76F-3430285759F2}"/>
              </a:ext>
            </a:extLst>
          </p:cNvPr>
          <p:cNvSpPr txBox="1"/>
          <p:nvPr/>
        </p:nvSpPr>
        <p:spPr>
          <a:xfrm>
            <a:off x="238594" y="-258884"/>
            <a:ext cx="324196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b="1">
              <a:latin typeface="Calibri"/>
              <a:cs typeface="Calibri"/>
            </a:endParaRPr>
          </a:p>
          <a:p>
            <a:r>
              <a:rPr lang="en-US" sz="2400" b="1">
                <a:latin typeface="Calibri"/>
                <a:cs typeface="Calibri"/>
              </a:rPr>
              <a:t>3). Power Supply Unit</a:t>
            </a:r>
            <a:endParaRPr lang="en-US" sz="2400" b="1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1E31E-4F12-4717-9456-5855744A039B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17E66D0F-43CA-4D4B-8DD2-93B9E9452EC5}"/>
              </a:ext>
            </a:extLst>
          </p:cNvPr>
          <p:cNvSpPr txBox="1"/>
          <p:nvPr/>
        </p:nvSpPr>
        <p:spPr>
          <a:xfrm>
            <a:off x="1227395" y="4502223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n-US">
              <a:cs typeface="Calibri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17E66D0F-43CA-4D4B-8DD2-93B9E9452EC5}"/>
              </a:ext>
            </a:extLst>
          </p:cNvPr>
          <p:cNvSpPr txBox="1"/>
          <p:nvPr/>
        </p:nvSpPr>
        <p:spPr>
          <a:xfrm>
            <a:off x="1370270" y="4645098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n-US">
              <a:cs typeface="Calibri"/>
            </a:endParaRPr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3101D2EB-B272-B2CE-A3A8-BC0C8B0AA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34" y="1271336"/>
            <a:ext cx="8398476" cy="458217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DC9563-5521-3007-8501-29F8289D17D9}"/>
              </a:ext>
            </a:extLst>
          </p:cNvPr>
          <p:cNvSpPr txBox="1"/>
          <p:nvPr/>
        </p:nvSpPr>
        <p:spPr>
          <a:xfrm>
            <a:off x="487443" y="7365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Schematic Diagram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600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D79DF8-A686-F56A-178C-F0EA663D1E4D}"/>
              </a:ext>
            </a:extLst>
          </p:cNvPr>
          <p:cNvSpPr txBox="1"/>
          <p:nvPr/>
        </p:nvSpPr>
        <p:spPr>
          <a:xfrm>
            <a:off x="415637" y="25977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latin typeface="Calibri"/>
                <a:cs typeface="Calibri"/>
              </a:rPr>
              <a:t>Rectification</a:t>
            </a:r>
            <a:endParaRPr lang="en-US" sz="2800" b="1">
              <a:cs typeface="Calibri"/>
            </a:endParaRPr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C74D491-DE52-E556-36A8-18745B5D1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36" y="1000496"/>
            <a:ext cx="2098965" cy="24255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C51E9-3C2F-CE29-A090-7CA4EA042C3F}"/>
              </a:ext>
            </a:extLst>
          </p:cNvPr>
          <p:cNvSpPr txBox="1"/>
          <p:nvPr/>
        </p:nvSpPr>
        <p:spPr>
          <a:xfrm>
            <a:off x="6980094" y="3613438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L7805 Regulator</a:t>
            </a:r>
          </a:p>
          <a:p>
            <a:r>
              <a:rPr lang="en-US" b="1">
                <a:latin typeface="Calibri"/>
                <a:cs typeface="Calibri"/>
              </a:rPr>
              <a:t>     (5V)</a:t>
            </a:r>
          </a:p>
          <a:p>
            <a:endParaRPr lang="en-US">
              <a:cs typeface="Calibri"/>
            </a:endParaRPr>
          </a:p>
        </p:txBody>
      </p:sp>
      <p:pic>
        <p:nvPicPr>
          <p:cNvPr id="9" name="Picture 9" descr="Shape, polygon&#10;&#10;Description automatically generated">
            <a:extLst>
              <a:ext uri="{FF2B5EF4-FFF2-40B4-BE49-F238E27FC236}">
                <a16:creationId xmlns:a16="http://schemas.microsoft.com/office/drawing/2014/main" id="{94622E57-0AB9-F377-3933-21FFE390C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1000853"/>
            <a:ext cx="5953990" cy="2424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F25E9429-F4D3-6B40-CBCB-D54CCB1C4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05" y="4103111"/>
            <a:ext cx="3318163" cy="20807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336FD-B060-CFFC-D704-EF9FACB1EBA1}"/>
              </a:ext>
            </a:extLst>
          </p:cNvPr>
          <p:cNvSpPr txBox="1"/>
          <p:nvPr/>
        </p:nvSpPr>
        <p:spPr>
          <a:xfrm>
            <a:off x="332509" y="361603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After Smoothing :</a:t>
            </a:r>
            <a:endParaRPr lang="en-US" b="1">
              <a:cs typeface="Calibri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17E8602F-3361-58CA-9515-4E6581FA8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526" y="3881071"/>
            <a:ext cx="2251563" cy="23001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9683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72A8A7-CCFA-A09F-5E1A-3067A04B540E}"/>
              </a:ext>
            </a:extLst>
          </p:cNvPr>
          <p:cNvSpPr txBox="1"/>
          <p:nvPr/>
        </p:nvSpPr>
        <p:spPr>
          <a:xfrm>
            <a:off x="878820" y="41628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PCB Design </a:t>
            </a:r>
            <a:endParaRPr lang="en-US" sz="2400" b="1">
              <a:cs typeface="Calibri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9352CF85-DC70-33F8-9F64-B3B301D8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81" y="1200898"/>
            <a:ext cx="6737027" cy="398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304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F17841-BF30-C3C1-F1E7-2CC7D0FD50C6}"/>
              </a:ext>
            </a:extLst>
          </p:cNvPr>
          <p:cNvSpPr txBox="1"/>
          <p:nvPr/>
        </p:nvSpPr>
        <p:spPr>
          <a:xfrm>
            <a:off x="697136" y="517656"/>
            <a:ext cx="797643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Power calculation to select the suitable transformer to the power supply unit:</a:t>
            </a:r>
          </a:p>
          <a:p>
            <a:endParaRPr lang="en-US"/>
          </a:p>
          <a:p>
            <a:r>
              <a:rPr lang="en-US">
                <a:latin typeface="Calibri"/>
                <a:cs typeface="Calibri"/>
                <a:hlinkClick r:id="rId2"/>
              </a:rPr>
              <a:t>https://drive.google.com/file/d/1ZP28eiGIYe9E7ZHggpAdx_H_i682eJCu/view?usp=sharing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83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428237-5CFB-45F1-BA0D-EE2475ECB396}"/>
              </a:ext>
            </a:extLst>
          </p:cNvPr>
          <p:cNvSpPr txBox="1"/>
          <p:nvPr/>
        </p:nvSpPr>
        <p:spPr>
          <a:xfrm>
            <a:off x="644872" y="924383"/>
            <a:ext cx="52987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99B8B-6FA9-4B8F-BEE5-FEC28ADA81DB}"/>
              </a:ext>
            </a:extLst>
          </p:cNvPr>
          <p:cNvSpPr txBox="1"/>
          <p:nvPr/>
        </p:nvSpPr>
        <p:spPr>
          <a:xfrm>
            <a:off x="539647" y="202367"/>
            <a:ext cx="71652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>
                <a:latin typeface="Calibri"/>
                <a:cs typeface="Calibri"/>
              </a:rPr>
              <a:t>Proposed Solution (3D Model)</a:t>
            </a:r>
            <a:endParaRPr lang="en-US" sz="3200" b="1" u="sng">
              <a:cs typeface="Calibri"/>
            </a:endParaRPr>
          </a:p>
        </p:txBody>
      </p:sp>
      <p:pic>
        <p:nvPicPr>
          <p:cNvPr id="6" name="Picture 5" descr="A model of a house&#10;&#10;Description automatically generated with medium confidence">
            <a:extLst>
              <a:ext uri="{FF2B5EF4-FFF2-40B4-BE49-F238E27FC236}">
                <a16:creationId xmlns:a16="http://schemas.microsoft.com/office/drawing/2014/main" id="{D5027B3D-B94D-4B5D-8A5F-1BF322D2C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86" y="787142"/>
            <a:ext cx="5668818" cy="539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369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2">
            <a:extLst>
              <a:ext uri="{FF2B5EF4-FFF2-40B4-BE49-F238E27FC236}">
                <a16:creationId xmlns:a16="http://schemas.microsoft.com/office/drawing/2014/main" id="{5D3A44EF-09A9-4EC4-9BC5-B94B240B4A18}"/>
              </a:ext>
            </a:extLst>
          </p:cNvPr>
          <p:cNvSpPr txBox="1"/>
          <p:nvPr/>
        </p:nvSpPr>
        <p:spPr>
          <a:xfrm>
            <a:off x="778484" y="1052052"/>
            <a:ext cx="7569104" cy="4257367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sz="2800" b="1">
                <a:solidFill>
                  <a:srgbClr val="000000"/>
                </a:solidFill>
                <a:latin typeface="Calibri"/>
                <a:cs typeface="Calibri"/>
              </a:rPr>
              <a:t>Member 3- D.S. </a:t>
            </a:r>
            <a:r>
              <a:rPr lang="en-US" sz="2800" b="1" err="1">
                <a:solidFill>
                  <a:srgbClr val="000000"/>
                </a:solidFill>
                <a:latin typeface="Calibri"/>
                <a:cs typeface="Calibri"/>
              </a:rPr>
              <a:t>Rathnasinghe</a:t>
            </a:r>
            <a:r>
              <a:rPr lang="en-US" sz="2800" b="1">
                <a:solidFill>
                  <a:srgbClr val="000000"/>
                </a:solidFill>
                <a:latin typeface="Calibri"/>
                <a:cs typeface="Calibri"/>
              </a:rPr>
              <a:t>(204178K)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r>
              <a:rPr lang="en-US" sz="2600" b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Responsible Components :</a:t>
            </a:r>
            <a:endParaRPr lang="en-US" sz="2600" b="1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endParaRPr lang="en-US" sz="2600" b="1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/>
            </a:endParaRP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20F0502020204030204" pitchFamily="34" charset="0"/>
              <a:buChar char="§"/>
              <a:defRPr/>
            </a:pPr>
            <a:r>
              <a:rPr lang="en-US" sz="2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      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DC motor(Rail system)</a:t>
            </a: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20F0502020204030204" pitchFamily="34" charset="0"/>
              <a:buChar char="§"/>
              <a:defRPr/>
            </a:pPr>
            <a:r>
              <a:rPr lang="en-US" sz="2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      </a:t>
            </a:r>
            <a:r>
              <a:rPr lang="en-US" sz="2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/>
              </a:rPr>
              <a:t>IR sensor(Aligning process)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defRPr/>
            </a:pPr>
            <a:r>
              <a:rPr lang="en-US" sz="2200" b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/>
              </a:rPr>
              <a:t>Other:</a:t>
            </a: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  <a:defRPr/>
            </a:pPr>
            <a:r>
              <a:rPr lang="en-US" sz="2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      USART  communication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br>
              <a:rPr lang="en-US" b="0" i="0">
                <a:effectLst/>
                <a:latin typeface="+mn-lt"/>
              </a:rPr>
            </a:br>
            <a:br>
              <a:rPr lang="en-US">
                <a:latin typeface="+mn-lt"/>
              </a:rPr>
            </a:b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" name="Graphic 5" descr="Programmer">
            <a:extLst>
              <a:ext uri="{FF2B5EF4-FFF2-40B4-BE49-F238E27FC236}">
                <a16:creationId xmlns:a16="http://schemas.microsoft.com/office/drawing/2014/main" id="{A56B3B42-6A21-12C9-3EF6-2B626CC2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6151" y="2111465"/>
            <a:ext cx="2351332" cy="235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92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D506E-51D0-4D56-BD51-0E626096929C}"/>
              </a:ext>
            </a:extLst>
          </p:cNvPr>
          <p:cNvSpPr txBox="1"/>
          <p:nvPr/>
        </p:nvSpPr>
        <p:spPr>
          <a:xfrm>
            <a:off x="301557" y="340468"/>
            <a:ext cx="8608979" cy="53553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 b="1">
                <a:latin typeface="Calibri"/>
                <a:cs typeface="Calibri"/>
              </a:rPr>
              <a:t>DC Motor</a:t>
            </a:r>
          </a:p>
          <a:p>
            <a:pPr marL="342900" indent="-342900">
              <a:buAutoNum type="arabicPeriod"/>
            </a:pPr>
            <a:endParaRPr lang="en-US"/>
          </a:p>
          <a:p>
            <a:r>
              <a:rPr lang="en-US">
                <a:latin typeface="Calibri"/>
                <a:cs typeface="Calibri"/>
              </a:rPr>
              <a:t>                                                                        </a:t>
            </a: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latin typeface="Calibri"/>
                <a:cs typeface="Calibri"/>
              </a:rPr>
              <a:t>Datasheet:</a:t>
            </a:r>
            <a:endParaRPr lang="en-US">
              <a:cs typeface="Calibri" panose="020F0502020204030204" pitchFamily="34" charset="0"/>
            </a:endParaRPr>
          </a:p>
          <a:p>
            <a:r>
              <a:rPr lang="en-US">
                <a:latin typeface="Calibri"/>
                <a:cs typeface="Calibri"/>
                <a:hlinkClick r:id="rId2"/>
              </a:rPr>
              <a:t>https://www.handsontec.com/dataspecs/motor_fan/775-Motor.pdf</a:t>
            </a:r>
            <a:endParaRPr lang="en-US">
              <a:latin typeface="Calibri"/>
            </a:endParaRPr>
          </a:p>
          <a:p>
            <a:endParaRPr lang="en-US"/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3C0E0D92-1745-497D-9A34-C55C96962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69" y="669926"/>
            <a:ext cx="2324314" cy="2324314"/>
          </a:xfrm>
          <a:prstGeom prst="rect">
            <a:avLst/>
          </a:prstGeom>
        </p:spPr>
      </p:pic>
      <p:pic>
        <p:nvPicPr>
          <p:cNvPr id="6" name="Picture 5" descr="A picture containing indoor, worktable&#10;&#10;Description automatically generated">
            <a:extLst>
              <a:ext uri="{FF2B5EF4-FFF2-40B4-BE49-F238E27FC236}">
                <a16:creationId xmlns:a16="http://schemas.microsoft.com/office/drawing/2014/main" id="{67CA3CBF-CE49-879F-8CDC-D9E7100EDB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3721997" y="439920"/>
            <a:ext cx="4924934" cy="36937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C64CF9-A2C2-B1CE-78A2-95A1EEA6FF92}"/>
              </a:ext>
            </a:extLst>
          </p:cNvPr>
          <p:cNvSpPr/>
          <p:nvPr/>
        </p:nvSpPr>
        <p:spPr>
          <a:xfrm>
            <a:off x="3804860" y="1967995"/>
            <a:ext cx="590159" cy="637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A160C-64DA-D091-5E59-544609ED7A4B}"/>
              </a:ext>
            </a:extLst>
          </p:cNvPr>
          <p:cNvSpPr/>
          <p:nvPr/>
        </p:nvSpPr>
        <p:spPr>
          <a:xfrm>
            <a:off x="7305368" y="875071"/>
            <a:ext cx="514698" cy="4001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986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30D3-B834-4864-83E7-6D669AA9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4" y="509280"/>
            <a:ext cx="8206265" cy="1449387"/>
          </a:xfrm>
        </p:spPr>
        <p:txBody>
          <a:bodyPr>
            <a:normAutofit/>
          </a:bodyPr>
          <a:lstStyle/>
          <a:p>
            <a:r>
              <a:rPr lang="en-US" sz="3600">
                <a:latin typeface="+mn-lt"/>
              </a:rPr>
              <a:t>Technique for Moving Clutch (Rail System)</a:t>
            </a:r>
            <a:br>
              <a:rPr lang="en-US" sz="3600" u="sng">
                <a:latin typeface="+mn-lt"/>
              </a:rPr>
            </a:br>
            <a:endParaRPr lang="en-US" sz="360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142916-5C18-4AFC-A5C6-68F30701F91B}"/>
                  </a:ext>
                </a:extLst>
              </p14:cNvPr>
              <p14:cNvContentPartPr/>
              <p14:nvPr/>
            </p14:nvContentPartPr>
            <p14:xfrm>
              <a:off x="1500015" y="360387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142916-5C18-4AFC-A5C6-68F30701F9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1015" y="35948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A3A6603-8480-4F1D-A556-85D738122B60}"/>
                  </a:ext>
                </a:extLst>
              </p14:cNvPr>
              <p14:cNvContentPartPr/>
              <p14:nvPr/>
            </p14:nvContentPartPr>
            <p14:xfrm>
              <a:off x="1500015" y="360387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A3A6603-8480-4F1D-A556-85D738122B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1015" y="359487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0001-0200">
            <a:hlinkClick r:id="" action="ppaction://media"/>
            <a:extLst>
              <a:ext uri="{FF2B5EF4-FFF2-40B4-BE49-F238E27FC236}">
                <a16:creationId xmlns:a16="http://schemas.microsoft.com/office/drawing/2014/main" id="{EBD89262-FFCC-47B9-B3D9-1A5CECD714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50741" y="1807746"/>
            <a:ext cx="4882258" cy="4344609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3AA28B74-742C-42EA-86BD-04B6A31226AC}"/>
              </a:ext>
            </a:extLst>
          </p:cNvPr>
          <p:cNvSpPr/>
          <p:nvPr/>
        </p:nvSpPr>
        <p:spPr>
          <a:xfrm>
            <a:off x="3621024" y="4251960"/>
            <a:ext cx="1289304" cy="292608"/>
          </a:xfrm>
          <a:prstGeom prst="lef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37474-15C5-4F38-80B2-95BDB1EBDA71}"/>
              </a:ext>
            </a:extLst>
          </p:cNvPr>
          <p:cNvSpPr txBox="1"/>
          <p:nvPr/>
        </p:nvSpPr>
        <p:spPr>
          <a:xfrm>
            <a:off x="4910328" y="4220956"/>
            <a:ext cx="116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Screw Rod</a:t>
            </a:r>
          </a:p>
        </p:txBody>
      </p:sp>
    </p:spTree>
    <p:extLst>
      <p:ext uri="{BB962C8B-B14F-4D97-AF65-F5344CB8AC3E}">
        <p14:creationId xmlns:p14="http://schemas.microsoft.com/office/powerpoint/2010/main" val="232543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3D282-0227-4677-B1E5-9F3B24BDCAD2}"/>
              </a:ext>
            </a:extLst>
          </p:cNvPr>
          <p:cNvSpPr txBox="1"/>
          <p:nvPr/>
        </p:nvSpPr>
        <p:spPr>
          <a:xfrm>
            <a:off x="655924" y="67696"/>
            <a:ext cx="359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Internal structure: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826E8F5-4932-463D-9BF7-184EC39AA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2" y="1255456"/>
            <a:ext cx="4539499" cy="381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38E17-2220-4DC5-9C84-D43C03E09DFA}"/>
              </a:ext>
            </a:extLst>
          </p:cNvPr>
          <p:cNvSpPr txBox="1"/>
          <p:nvPr/>
        </p:nvSpPr>
        <p:spPr>
          <a:xfrm>
            <a:off x="4807974" y="881409"/>
            <a:ext cx="3636990" cy="7480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 eaLnBrk="1" hangingPunct="1">
              <a:lnSpc>
                <a:spcPct val="85000"/>
              </a:lnSpc>
              <a:spcAft>
                <a:spcPts val="600"/>
              </a:spcAft>
            </a:pPr>
            <a:r>
              <a:rPr lang="en-US" sz="2800" b="1" spc="-50">
                <a:latin typeface="+mn-lt"/>
                <a:ea typeface="+mj-ea"/>
                <a:cs typeface="+mj-cs"/>
              </a:rPr>
              <a:t>Specifications:</a:t>
            </a:r>
            <a:endParaRPr lang="en-US" sz="2800" b="1" spc="-50">
              <a:latin typeface="+mn-lt"/>
              <a:ea typeface="+mj-ea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0FBB7-F6A6-46BC-ACFC-36B4AC8D57B1}"/>
              </a:ext>
            </a:extLst>
          </p:cNvPr>
          <p:cNvSpPr txBox="1"/>
          <p:nvPr/>
        </p:nvSpPr>
        <p:spPr>
          <a:xfrm>
            <a:off x="4807974" y="1799304"/>
            <a:ext cx="4196284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Calibri"/>
                <a:cs typeface="Calibri"/>
              </a:rPr>
              <a:t>Maximum current: 1.5A</a:t>
            </a:r>
          </a:p>
          <a:p>
            <a:r>
              <a:rPr lang="en-US" sz="2000">
                <a:latin typeface="Calibri"/>
                <a:cs typeface="Calibri"/>
              </a:rPr>
              <a:t>Maximum voltage: 20 VDC </a:t>
            </a:r>
          </a:p>
          <a:p>
            <a:r>
              <a:rPr lang="en-US" sz="2000">
                <a:latin typeface="Calibri"/>
                <a:cs typeface="Calibri"/>
              </a:rPr>
              <a:t>Motor Type           : 775</a:t>
            </a:r>
          </a:p>
          <a:p>
            <a:r>
              <a:rPr lang="en-US" sz="2000">
                <a:latin typeface="Calibri"/>
                <a:cs typeface="Calibri"/>
              </a:rPr>
              <a:t>Weight                   : 350g</a:t>
            </a:r>
          </a:p>
          <a:p>
            <a:r>
              <a:rPr lang="en-US" sz="2000">
                <a:latin typeface="Calibri"/>
                <a:cs typeface="Calibri"/>
              </a:rPr>
              <a:t>No Load Speed     : 12,000 RPM @ 12V.</a:t>
            </a:r>
          </a:p>
          <a:p>
            <a:r>
              <a:rPr lang="en-US" sz="2000">
                <a:latin typeface="Calibri"/>
                <a:cs typeface="Calibri"/>
              </a:rPr>
              <a:t>Stall Torque           : 79Ncm @ 14.4V.</a:t>
            </a:r>
          </a:p>
          <a:p>
            <a:r>
              <a:rPr lang="en-US" sz="2000">
                <a:latin typeface="Calibri"/>
                <a:cs typeface="Calibri"/>
              </a:rPr>
              <a:t>Overall Size           : 98x42mm.</a:t>
            </a:r>
          </a:p>
          <a:p>
            <a:endParaRPr 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66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DF00E5-8993-41CB-BC3B-B08F4DE0029F}"/>
              </a:ext>
            </a:extLst>
          </p:cNvPr>
          <p:cNvSpPr txBox="1"/>
          <p:nvPr/>
        </p:nvSpPr>
        <p:spPr>
          <a:xfrm>
            <a:off x="427702" y="359365"/>
            <a:ext cx="395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Working Principle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B86A9A1-EB94-4AFC-84EB-7B0A52324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31" y="1119373"/>
            <a:ext cx="6302478" cy="509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230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FD028B07-97B9-29AB-0253-A25C804C9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" r="-109" b="-167"/>
          <a:stretch/>
        </p:blipFill>
        <p:spPr>
          <a:xfrm>
            <a:off x="291790" y="483777"/>
            <a:ext cx="8560421" cy="553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350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0BB77A-CE51-00E5-CC7F-FDC61A4EE720}"/>
              </a:ext>
            </a:extLst>
          </p:cNvPr>
          <p:cNvCxnSpPr/>
          <p:nvPr/>
        </p:nvCxnSpPr>
        <p:spPr>
          <a:xfrm>
            <a:off x="4394809" y="304800"/>
            <a:ext cx="0" cy="5938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A7D5355-EC46-78F2-1622-F485A88360F4}"/>
              </a:ext>
            </a:extLst>
          </p:cNvPr>
          <p:cNvSpPr txBox="1"/>
          <p:nvPr/>
        </p:nvSpPr>
        <p:spPr>
          <a:xfrm>
            <a:off x="355469" y="861065"/>
            <a:ext cx="3981460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100" b="1" u="sng">
                <a:highlight>
                  <a:srgbClr val="FFFFFF"/>
                </a:highlight>
                <a:latin typeface="Calibri"/>
                <a:cs typeface="Calibri"/>
              </a:rPr>
              <a:t>Code for DC Motor :</a:t>
            </a:r>
            <a:endParaRPr lang="en-US" sz="1100" u="sng">
              <a:cs typeface="Calibri"/>
            </a:endParaRP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#define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F_CPU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16000000UL</a:t>
            </a:r>
            <a:endParaRPr lang="en-US" sz="1100">
              <a:latin typeface="Consolas"/>
            </a:endParaRP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#include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"</a:t>
            </a:r>
            <a:r>
              <a:rPr lang="en-US" sz="1100" err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dcmotor.h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initDCMotors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(){</a:t>
            </a:r>
          </a:p>
          <a:p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	DDRB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|=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(1&lt;&lt;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PB0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|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(1&lt;&lt;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PB1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rotateDCMotors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direction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 lvl="1"/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direction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!=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0){</a:t>
            </a:r>
          </a:p>
          <a:p>
            <a:pPr lvl="1"/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Rotate DC motor Clockwise ?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lvl="2"/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PORTB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&amp;=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~(1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PB0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 lvl="2"/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PORTB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|=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PB1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 lvl="1"/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 lvl="1"/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else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 lvl="1"/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Else rotate DC motor Counterclockwise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lvl="2"/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PORTB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|=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PB0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 lvl="2"/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PORTB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&amp;=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~(1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PB1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 lvl="1"/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10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stopDCMotors</a:t>
            </a:r>
            <a:r>
              <a:rPr lang="en-US" sz="1100">
                <a:highlight>
                  <a:srgbClr val="FFFFFF"/>
                </a:highlight>
                <a:latin typeface="Consolas"/>
              </a:rPr>
              <a:t>()</a:t>
            </a:r>
            <a:endParaRPr lang="en-US" sz="11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100">
                <a:highlight>
                  <a:srgbClr val="FFFFFF"/>
                </a:highlight>
                <a:latin typeface="Consolas"/>
              </a:rPr>
              <a:t>{</a:t>
            </a:r>
            <a:endParaRPr lang="en-US" sz="1100">
              <a:highlight>
                <a:srgbClr val="FFFFFF"/>
              </a:highlight>
              <a:latin typeface="Calibri"/>
              <a:cs typeface="Calibri"/>
            </a:endParaRPr>
          </a:p>
          <a:p>
            <a:pPr lvl="1"/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stop Rotation DC motor</a:t>
            </a:r>
            <a:endParaRPr lang="en-US" sz="1100">
              <a:highlight>
                <a:srgbClr val="FFFFFF"/>
              </a:highlight>
              <a:latin typeface="Calibri"/>
              <a:cs typeface="Calibri"/>
            </a:endParaRPr>
          </a:p>
          <a:p>
            <a:pPr lvl="1"/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PORTB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100">
                <a:highlight>
                  <a:srgbClr val="FFFFFF"/>
                </a:highlight>
                <a:latin typeface="Consolas"/>
              </a:rPr>
              <a:t>&amp;=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100">
                <a:highlight>
                  <a:srgbClr val="FFFFFF"/>
                </a:highlight>
                <a:latin typeface="Consolas"/>
              </a:rPr>
              <a:t>~(1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100">
                <a:highlight>
                  <a:srgbClr val="FFFFFF"/>
                </a:highlight>
                <a:latin typeface="Consolas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PB0</a:t>
            </a:r>
            <a:r>
              <a:rPr lang="en-US" sz="1100">
                <a:highlight>
                  <a:srgbClr val="FFFFFF"/>
                </a:highlight>
                <a:latin typeface="Consolas"/>
              </a:rPr>
              <a:t>);</a:t>
            </a:r>
            <a:endParaRPr lang="en-US" sz="1100">
              <a:highlight>
                <a:srgbClr val="FFFFFF"/>
              </a:highlight>
              <a:latin typeface="Calibri"/>
              <a:cs typeface="Calibri"/>
            </a:endParaRPr>
          </a:p>
          <a:p>
            <a:pPr lvl="1"/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PORTB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100">
                <a:highlight>
                  <a:srgbClr val="FFFFFF"/>
                </a:highlight>
                <a:latin typeface="Consolas"/>
              </a:rPr>
              <a:t>&amp;=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100">
                <a:highlight>
                  <a:srgbClr val="FFFFFF"/>
                </a:highlight>
                <a:latin typeface="Consolas"/>
              </a:rPr>
              <a:t>~(1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100">
                <a:highlight>
                  <a:srgbClr val="FFFFFF"/>
                </a:highlight>
                <a:latin typeface="Consolas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PB1</a:t>
            </a:r>
            <a:r>
              <a:rPr lang="en-US" sz="1100">
                <a:highlight>
                  <a:srgbClr val="FFFFFF"/>
                </a:highlight>
                <a:latin typeface="Consolas"/>
              </a:rPr>
              <a:t>);</a:t>
            </a:r>
            <a:endParaRPr lang="en-US" sz="1100">
              <a:highlight>
                <a:srgbClr val="FFFFFF"/>
              </a:highlight>
              <a:latin typeface="Calibri"/>
              <a:cs typeface="Calibri"/>
            </a:endParaRPr>
          </a:p>
          <a:p>
            <a:r>
              <a:rPr lang="en-US" sz="1100">
                <a:highlight>
                  <a:srgbClr val="FFFFFF"/>
                </a:highlight>
                <a:latin typeface="Consolas"/>
              </a:rPr>
              <a:t>}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EFF64-19A1-16C8-C742-FDD160DF9F06}"/>
              </a:ext>
            </a:extLst>
          </p:cNvPr>
          <p:cNvSpPr txBox="1"/>
          <p:nvPr/>
        </p:nvSpPr>
        <p:spPr>
          <a:xfrm>
            <a:off x="4724286" y="1439905"/>
            <a:ext cx="4046358" cy="24622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100">
              <a:highlight>
                <a:srgbClr val="FFFFFF"/>
              </a:highlight>
              <a:latin typeface="Consolas"/>
              <a:cs typeface="Calibri"/>
            </a:endParaRP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1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Header File</a:t>
            </a:r>
          </a:p>
          <a:p>
            <a:endParaRPr lang="en-US" sz="1100" b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#ifndef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DCMOTOR_H_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#define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DCMOTOR_H_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#define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F_CPU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16000000UL</a:t>
            </a: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#include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sz="110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avr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/</a:t>
            </a:r>
            <a:r>
              <a:rPr lang="en-US" sz="110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io.h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</a:t>
            </a: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rotateDCMotors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direction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stopDCMotors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initDCMotors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#endif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/* DCMOTOR_H_ */</a:t>
            </a:r>
            <a:endParaRPr lang="en-US" sz="110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819241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B13A7D-9CAC-44FF-90A0-038BA90A1E03}"/>
              </a:ext>
            </a:extLst>
          </p:cNvPr>
          <p:cNvSpPr txBox="1"/>
          <p:nvPr/>
        </p:nvSpPr>
        <p:spPr>
          <a:xfrm>
            <a:off x="381000" y="332362"/>
            <a:ext cx="845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 3" panose="05040102010807070707" pitchFamily="18" charset="2"/>
              <a:buNone/>
              <a:defRPr/>
            </a:pPr>
            <a:r>
              <a:rPr lang="en-US" sz="2000" b="1"/>
              <a:t>2. IR Sensor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E34E9-1B2A-440D-83A4-5832BC4FCBB7}"/>
              </a:ext>
            </a:extLst>
          </p:cNvPr>
          <p:cNvSpPr txBox="1"/>
          <p:nvPr/>
        </p:nvSpPr>
        <p:spPr>
          <a:xfrm>
            <a:off x="3673506" y="842665"/>
            <a:ext cx="5318094" cy="3119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15B2E-1BD1-41C8-9E05-3350258EF8E9}"/>
              </a:ext>
            </a:extLst>
          </p:cNvPr>
          <p:cNvSpPr txBox="1"/>
          <p:nvPr/>
        </p:nvSpPr>
        <p:spPr>
          <a:xfrm>
            <a:off x="458680" y="4431646"/>
            <a:ext cx="8250211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Calibri"/>
                <a:cs typeface="Calibri"/>
              </a:rPr>
              <a:t>Maximum current: 20 mA</a:t>
            </a:r>
          </a:p>
          <a:p>
            <a:r>
              <a:rPr lang="en-US" sz="1600">
                <a:latin typeface="Calibri"/>
                <a:cs typeface="Calibri"/>
              </a:rPr>
              <a:t>Maximum voltage: 5 VDC</a:t>
            </a:r>
          </a:p>
          <a:p>
            <a:r>
              <a:rPr lang="en-US" sz="1600">
                <a:latin typeface="Calibri"/>
                <a:cs typeface="Calibri"/>
              </a:rPr>
              <a:t>Datasheet:</a:t>
            </a:r>
          </a:p>
          <a:p>
            <a:r>
              <a:rPr lang="en-US" sz="1600">
                <a:latin typeface="Calibri"/>
                <a:cs typeface="Calibri"/>
                <a:hlinkClick r:id="rId2"/>
              </a:rPr>
              <a:t>https://drive.google.com/drive/folders/1-g542Yw-wO8iKtjyBc5C5We-NeQ-pRMK?usp=sharing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1E07C4-2812-47C0-8A71-8C37FEC67328}"/>
              </a:ext>
            </a:extLst>
          </p:cNvPr>
          <p:cNvSpPr txBox="1"/>
          <p:nvPr/>
        </p:nvSpPr>
        <p:spPr>
          <a:xfrm>
            <a:off x="304800" y="914400"/>
            <a:ext cx="3962400" cy="266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AD8C304-8961-4260-8AA6-AD4836BBC1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 b="15151"/>
          <a:stretch/>
        </p:blipFill>
        <p:spPr>
          <a:xfrm>
            <a:off x="656208" y="724897"/>
            <a:ext cx="2627790" cy="2653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A0FA1-5930-4841-B422-9743D5AB7E73}"/>
              </a:ext>
            </a:extLst>
          </p:cNvPr>
          <p:cNvSpPr txBox="1"/>
          <p:nvPr/>
        </p:nvSpPr>
        <p:spPr>
          <a:xfrm>
            <a:off x="3169698" y="1593710"/>
            <a:ext cx="22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  <a:p>
            <a:r>
              <a:rPr lang="en-US"/>
              <a:t>2</a:t>
            </a:r>
          </a:p>
          <a:p>
            <a:r>
              <a:rPr lang="en-US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64C52-33EC-4FA8-8E22-9C65E43D8E70}"/>
              </a:ext>
            </a:extLst>
          </p:cNvPr>
          <p:cNvSpPr txBox="1"/>
          <p:nvPr/>
        </p:nvSpPr>
        <p:spPr>
          <a:xfrm>
            <a:off x="495064" y="3098592"/>
            <a:ext cx="28563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1 - VCC</a:t>
            </a:r>
          </a:p>
          <a:p>
            <a:r>
              <a:rPr lang="en-US" sz="1600"/>
              <a:t>2 - Ground</a:t>
            </a:r>
          </a:p>
          <a:p>
            <a:r>
              <a:rPr lang="en-US" sz="1600"/>
              <a:t>3 - Output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83D2D3-23DF-4106-AAE2-AD7D1A20DDDE}"/>
              </a:ext>
            </a:extLst>
          </p:cNvPr>
          <p:cNvSpPr txBox="1"/>
          <p:nvPr/>
        </p:nvSpPr>
        <p:spPr>
          <a:xfrm>
            <a:off x="347866" y="946370"/>
            <a:ext cx="3962400" cy="266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3" name="Picture 12" descr="A picture containing indoor, wall, table, worktable&#10;&#10;Description automatically generated">
            <a:extLst>
              <a:ext uri="{FF2B5EF4-FFF2-40B4-BE49-F238E27FC236}">
                <a16:creationId xmlns:a16="http://schemas.microsoft.com/office/drawing/2014/main" id="{3E858045-AC55-F9A5-0616-7245A603D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9" b="13261"/>
          <a:stretch/>
        </p:blipFill>
        <p:spPr>
          <a:xfrm>
            <a:off x="4232906" y="842665"/>
            <a:ext cx="4381736" cy="32863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D8A2A46-D6CC-67AB-EFC4-231F0F7D4E83}"/>
              </a:ext>
            </a:extLst>
          </p:cNvPr>
          <p:cNvSpPr/>
          <p:nvPr/>
        </p:nvSpPr>
        <p:spPr>
          <a:xfrm>
            <a:off x="6156041" y="2440039"/>
            <a:ext cx="736541" cy="568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39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ACDF0-A2C8-4DFF-A030-9C9C4C4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err="1">
                <a:solidFill>
                  <a:schemeClr val="tx1"/>
                </a:solidFill>
                <a:latin typeface="+mn-lt"/>
              </a:rPr>
              <a:t>Usage:Aligning</a:t>
            </a:r>
            <a:r>
              <a:rPr lang="en-US" sz="3600">
                <a:solidFill>
                  <a:schemeClr val="tx1"/>
                </a:solidFill>
                <a:latin typeface="+mn-lt"/>
              </a:rPr>
              <a:t>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69EFF-EAC1-49EA-A51E-9EFE19BC4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25" y="1846263"/>
            <a:ext cx="7543800" cy="3792537"/>
          </a:xfrm>
        </p:spPr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 </a:t>
            </a:r>
            <a:r>
              <a:rPr lang="en-US" sz="1800" b="0" i="0">
                <a:solidFill>
                  <a:srgbClr val="000000"/>
                </a:solidFill>
                <a:effectLst/>
              </a:rPr>
              <a:t>Two </a:t>
            </a:r>
            <a:r>
              <a:rPr lang="en-US" sz="1800" b="1" i="0">
                <a:solidFill>
                  <a:srgbClr val="000000"/>
                </a:solidFill>
                <a:effectLst/>
              </a:rPr>
              <a:t>IR sensors </a:t>
            </a:r>
            <a:r>
              <a:rPr lang="en-US" sz="1800" b="0" i="0">
                <a:solidFill>
                  <a:srgbClr val="000000"/>
                </a:solidFill>
                <a:effectLst/>
              </a:rPr>
              <a:t>will be used for this process.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</a:rPr>
              <a:t>Clutches will move the pipe forward and backward on the rails until aligning to  the correct position</a:t>
            </a:r>
            <a:r>
              <a:rPr lang="en-US" sz="1600"/>
              <a:t> .</a:t>
            </a:r>
            <a:br>
              <a:rPr lang="en-US" sz="1600"/>
            </a:br>
            <a:endParaRPr lang="en-US" sz="1800" b="0" i="0">
              <a:solidFill>
                <a:srgbClr val="000000"/>
              </a:solidFill>
              <a:effectLst/>
            </a:endParaRPr>
          </a:p>
          <a:p>
            <a:r>
              <a:rPr lang="en-US" sz="1800" b="0" i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F52282-F4FF-42BD-8BEC-606A7CE8F9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32012" r="15833" b="16136"/>
          <a:stretch/>
        </p:blipFill>
        <p:spPr>
          <a:xfrm>
            <a:off x="701675" y="2882939"/>
            <a:ext cx="7620000" cy="266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CC238B-4337-41CD-8CBD-1F7903DD6794}"/>
              </a:ext>
            </a:extLst>
          </p:cNvPr>
          <p:cNvSpPr txBox="1"/>
          <p:nvPr/>
        </p:nvSpPr>
        <p:spPr>
          <a:xfrm>
            <a:off x="822325" y="55092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Not aligned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AFF0E-08C8-4846-AD30-0586AF8E609B}"/>
              </a:ext>
            </a:extLst>
          </p:cNvPr>
          <p:cNvSpPr txBox="1"/>
          <p:nvPr/>
        </p:nvSpPr>
        <p:spPr>
          <a:xfrm>
            <a:off x="3535362" y="5492234"/>
            <a:ext cx="469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 Not aligned                                 </a:t>
            </a:r>
            <a:r>
              <a:rPr lang="en-US" err="1"/>
              <a:t>Aligned</a:t>
            </a:r>
            <a:endParaRPr lang="en-US"/>
          </a:p>
          <a:p>
            <a:r>
              <a:rPr lang="en-US"/>
              <a:t>                                                      (Correct position)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DAEDF998-9A1C-4769-8F72-CF110D748C4A}"/>
              </a:ext>
            </a:extLst>
          </p:cNvPr>
          <p:cNvSpPr/>
          <p:nvPr/>
        </p:nvSpPr>
        <p:spPr>
          <a:xfrm>
            <a:off x="2057400" y="3581400"/>
            <a:ext cx="152400" cy="685800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5D11F88E-931D-463B-83E8-82676A2B4DC7}"/>
              </a:ext>
            </a:extLst>
          </p:cNvPr>
          <p:cNvSpPr/>
          <p:nvPr/>
        </p:nvSpPr>
        <p:spPr>
          <a:xfrm rot="10800000">
            <a:off x="4648200" y="3501787"/>
            <a:ext cx="152400" cy="685800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518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E15BE4-E565-4F39-3E67-22C407E3AB57}"/>
              </a:ext>
            </a:extLst>
          </p:cNvPr>
          <p:cNvSpPr txBox="1"/>
          <p:nvPr/>
        </p:nvSpPr>
        <p:spPr>
          <a:xfrm>
            <a:off x="701164" y="492716"/>
            <a:ext cx="3636990" cy="7480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 eaLnBrk="1" hangingPunct="1">
              <a:lnSpc>
                <a:spcPct val="85000"/>
              </a:lnSpc>
              <a:spcAft>
                <a:spcPts val="600"/>
              </a:spcAft>
            </a:pPr>
            <a:r>
              <a:rPr lang="en-US" sz="36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Specifications:</a:t>
            </a:r>
            <a:endParaRPr lang="en-US" sz="3600" b="1" spc="-5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2C287-6DEC-846F-1249-D518615D9C98}"/>
              </a:ext>
            </a:extLst>
          </p:cNvPr>
          <p:cNvSpPr txBox="1"/>
          <p:nvPr/>
        </p:nvSpPr>
        <p:spPr>
          <a:xfrm>
            <a:off x="561737" y="1574146"/>
            <a:ext cx="3256613" cy="12958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Calibri"/>
                <a:cs typeface="Calibri"/>
              </a:rPr>
              <a:t>Maximum current –20 mA</a:t>
            </a:r>
            <a:endParaRPr lang="en-US" b="1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Calibri"/>
                <a:cs typeface="Calibri"/>
              </a:rPr>
              <a:t>Operating voltage: 5 VDC</a:t>
            </a:r>
            <a:endParaRPr lang="en-US" b="1"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Calibri"/>
                <a:cs typeface="Calibri"/>
              </a:rPr>
              <a:t>Range : 2cm – 30 cm</a:t>
            </a:r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D3431659-8A44-BB0E-13BA-FE067788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686" y="1504521"/>
            <a:ext cx="5076045" cy="39988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C365FD-35ED-323A-05D1-9749D7C01291}"/>
              </a:ext>
            </a:extLst>
          </p:cNvPr>
          <p:cNvSpPr txBox="1"/>
          <p:nvPr/>
        </p:nvSpPr>
        <p:spPr>
          <a:xfrm>
            <a:off x="5067144" y="571359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Elements of IR sensor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8860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001-0735">
            <a:hlinkClick r:id="" action="ppaction://media"/>
            <a:extLst>
              <a:ext uri="{FF2B5EF4-FFF2-40B4-BE49-F238E27FC236}">
                <a16:creationId xmlns:a16="http://schemas.microsoft.com/office/drawing/2014/main" id="{499DB907-251D-4AE5-ACCF-61823F8028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2907" y="287626"/>
            <a:ext cx="59944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0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62F5A3-34D8-DC89-6035-5E4DE0F375F6}"/>
              </a:ext>
            </a:extLst>
          </p:cNvPr>
          <p:cNvSpPr txBox="1"/>
          <p:nvPr/>
        </p:nvSpPr>
        <p:spPr>
          <a:xfrm>
            <a:off x="737244" y="165062"/>
            <a:ext cx="35536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Calibri"/>
                <a:cs typeface="Calibri"/>
              </a:rPr>
              <a:t>Internal Circuit</a:t>
            </a:r>
            <a:endParaRPr lang="en-US" sz="3600" b="1">
              <a:cs typeface="Calibri"/>
            </a:endParaRPr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2C3B4400-75B5-FC76-626E-86CDD4362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049" y="882664"/>
            <a:ext cx="5610239" cy="32981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E05D0-BFFC-C596-B482-401F934DE1E6}"/>
              </a:ext>
            </a:extLst>
          </p:cNvPr>
          <p:cNvSpPr txBox="1"/>
          <p:nvPr/>
        </p:nvSpPr>
        <p:spPr>
          <a:xfrm>
            <a:off x="1091045" y="4312227"/>
            <a:ext cx="7512626" cy="2126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This internal circuit consist of</a:t>
            </a:r>
            <a:r>
              <a:rPr lang="en-US" b="1">
                <a:latin typeface="Calibri"/>
                <a:cs typeface="Calibri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IR LED</a:t>
            </a:r>
            <a:r>
              <a:rPr lang="en-US">
                <a:latin typeface="Calibri"/>
                <a:cs typeface="Calibri"/>
              </a:rPr>
              <a:t> and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IR Photo-diode.</a:t>
            </a:r>
            <a:endParaRPr lang="en-US" b="1">
              <a:solidFill>
                <a:srgbClr val="FF0000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IR LED acts as IR transmitter and IR photo-diode acts as IR receiver.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LM 358 IC has been used  as a low power dual operational amplifier in this circuit.</a:t>
            </a:r>
            <a:endParaRPr lang="en-US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47992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6D2B0F51-8F29-C7C9-7DDD-A235BD0F9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20" y="494441"/>
            <a:ext cx="8634760" cy="532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257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D3EECA-D17B-4A32-9A2E-ADD92BA2C860}"/>
              </a:ext>
            </a:extLst>
          </p:cNvPr>
          <p:cNvSpPr txBox="1"/>
          <p:nvPr/>
        </p:nvSpPr>
        <p:spPr>
          <a:xfrm>
            <a:off x="511540" y="886292"/>
            <a:ext cx="52446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BCBE7-D30F-4F7D-A5F1-AD1A16955F39}"/>
              </a:ext>
            </a:extLst>
          </p:cNvPr>
          <p:cNvSpPr txBox="1"/>
          <p:nvPr/>
        </p:nvSpPr>
        <p:spPr>
          <a:xfrm>
            <a:off x="558384" y="436589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u="sng">
                <a:latin typeface="Calibri"/>
                <a:cs typeface="Calibri"/>
              </a:rPr>
              <a:t>Code for IR Sensor :</a:t>
            </a:r>
            <a:endParaRPr lang="en-US" sz="1400" b="1" u="sng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5A23C-0CD8-4994-A36D-39EEC4F64B52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8B755-7CA2-4F47-9683-C240E043B5C5}"/>
              </a:ext>
            </a:extLst>
          </p:cNvPr>
          <p:cNvSpPr txBox="1"/>
          <p:nvPr/>
        </p:nvSpPr>
        <p:spPr>
          <a:xfrm>
            <a:off x="843524" y="886292"/>
            <a:ext cx="7669540" cy="36471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#define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F_CPU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16000000UL</a:t>
            </a: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#include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sz="110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avr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/</a:t>
            </a:r>
            <a:r>
              <a:rPr lang="en-US" sz="110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io.h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</a:t>
            </a: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#include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"</a:t>
            </a:r>
            <a:r>
              <a:rPr lang="en-US" sz="1100" err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dcmotor.h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main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r>
              <a:rPr lang="en-US" sz="110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	</a:t>
            </a:r>
            <a:r>
              <a:rPr lang="en-US" sz="110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initDCMotors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1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PD5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&amp;&amp;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1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PD6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)){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</a:p>
          <a:p>
            <a:pPr lvl="1"/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if both </a:t>
            </a:r>
            <a:r>
              <a:rPr lang="en-US" sz="1100" err="1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Ir</a:t>
            </a:r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 sensor-2,3 are detected pipe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lvl="1"/>
            <a:r>
              <a:rPr lang="en-US" sz="110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	</a:t>
            </a:r>
            <a:r>
              <a:rPr lang="en-US" sz="110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rotateDCMotors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(1);</a:t>
            </a:r>
          </a:p>
          <a:p>
            <a:pPr lvl="1"/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	while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PD6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pPr lvl="1"/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 lvl="1"/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else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(!(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1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PD5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&amp;&amp;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!(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1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PD6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)){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 </a:t>
            </a:r>
            <a:endParaRPr lang="en-US" sz="1100">
              <a:solidFill>
                <a:srgbClr val="A31515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else if both </a:t>
            </a:r>
            <a:r>
              <a:rPr lang="en-US" sz="1100" err="1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Ir</a:t>
            </a:r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 sensor-2,3 are not detected pipe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lvl="1"/>
            <a:r>
              <a:rPr lang="en-US" sz="110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	</a:t>
            </a:r>
            <a:r>
              <a:rPr lang="en-US" sz="110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rotateDCMotors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(0);</a:t>
            </a:r>
          </a:p>
          <a:p>
            <a:pPr lvl="1"/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	while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(!(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PIND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/>
              </a:rPr>
              <a:t>PD5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)));</a:t>
            </a:r>
          </a:p>
          <a:p>
            <a:pPr lvl="1"/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r>
              <a:rPr lang="en-US" sz="110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	</a:t>
            </a:r>
            <a:r>
              <a:rPr lang="en-US" sz="1100" err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stopDCMotors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endParaRPr lang="it-IT" sz="1100">
              <a:solidFill>
                <a:srgbClr val="008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420171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1E5ABF-771C-6942-1242-BC57BC64F0D8}"/>
              </a:ext>
            </a:extLst>
          </p:cNvPr>
          <p:cNvSpPr txBox="1"/>
          <p:nvPr/>
        </p:nvSpPr>
        <p:spPr>
          <a:xfrm>
            <a:off x="737244" y="330432"/>
            <a:ext cx="512853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/>
                <a:cs typeface="Calibri"/>
              </a:rPr>
              <a:t>USART communication</a:t>
            </a:r>
            <a:endParaRPr lang="en-US" sz="3200" b="1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07A47-AE6C-3F73-21F0-03674A645D0C}"/>
              </a:ext>
            </a:extLst>
          </p:cNvPr>
          <p:cNvSpPr txBox="1"/>
          <p:nvPr/>
        </p:nvSpPr>
        <p:spPr>
          <a:xfrm>
            <a:off x="737244" y="857148"/>
            <a:ext cx="7764730" cy="544764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endParaRPr lang="en-US" sz="2400"/>
          </a:p>
          <a:p>
            <a:pPr>
              <a:lnSpc>
                <a:spcPct val="150000"/>
              </a:lnSpc>
            </a:pPr>
            <a:r>
              <a:rPr lang="en-US" sz="2400" b="1">
                <a:latin typeface="Calibri"/>
                <a:ea typeface="Calibri"/>
                <a:cs typeface="Calibri"/>
              </a:rPr>
              <a:t>Ways to connect microcontrollers </a:t>
            </a:r>
            <a:endParaRPr lang="en-US" sz="2400" b="1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USART (Universal Synchronous Asynchronous Receiver Transmitter) 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SPI ( Serial Peripheral Interface) 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I2C (Inter-Integrated Circuit) </a:t>
            </a:r>
            <a:endParaRPr lang="en-US"/>
          </a:p>
          <a:p>
            <a:endParaRPr lang="en-US" b="1"/>
          </a:p>
          <a:p>
            <a:r>
              <a:rPr lang="en-US" sz="2400" b="1">
                <a:latin typeface="Calibri"/>
                <a:ea typeface="Calibri"/>
                <a:cs typeface="Calibri"/>
              </a:rPr>
              <a:t>Why USART? </a:t>
            </a:r>
            <a:endParaRPr lang="en-US" sz="2400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Only two devices to connect 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Simplicity to implement 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Asynchronous 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full duplex communication </a:t>
            </a:r>
            <a:endParaRPr lang="en-US"/>
          </a:p>
          <a:p>
            <a:endParaRPr lang="en-US"/>
          </a:p>
          <a:p>
            <a:r>
              <a:rPr lang="en-US" sz="2400" b="1">
                <a:latin typeface="Calibri"/>
                <a:ea typeface="Calibri"/>
                <a:cs typeface="Calibri"/>
              </a:rPr>
              <a:t>Used pins of </a:t>
            </a:r>
            <a:r>
              <a:rPr lang="en-US" sz="2400" b="1" err="1">
                <a:latin typeface="Calibri"/>
                <a:ea typeface="Calibri"/>
                <a:cs typeface="Calibri"/>
              </a:rPr>
              <a:t>atmega</a:t>
            </a:r>
            <a:r>
              <a:rPr lang="en-US" sz="2400" b="1">
                <a:latin typeface="Calibri"/>
                <a:ea typeface="Calibri"/>
                <a:cs typeface="Calibri"/>
              </a:rPr>
              <a:t> 32 </a:t>
            </a:r>
            <a:endParaRPr lang="en-US" sz="2400" b="1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latin typeface="Calibri"/>
                <a:ea typeface="Calibri"/>
                <a:cs typeface="Calibri"/>
              </a:rPr>
              <a:t>TxD</a:t>
            </a:r>
            <a:r>
              <a:rPr lang="en-US" sz="1600">
                <a:latin typeface="Calibri"/>
                <a:ea typeface="Calibri"/>
                <a:cs typeface="Calibri"/>
              </a:rPr>
              <a:t>: Transmit Data 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latin typeface="Calibri"/>
                <a:ea typeface="Calibri"/>
                <a:cs typeface="Calibri"/>
              </a:rPr>
              <a:t>RxD</a:t>
            </a:r>
            <a:r>
              <a:rPr lang="en-US" sz="1600">
                <a:latin typeface="Calibri"/>
                <a:ea typeface="Calibri"/>
                <a:cs typeface="Calibri"/>
              </a:rPr>
              <a:t>: Receive Data</a:t>
            </a:r>
            <a:endParaRPr lang="en-US"/>
          </a:p>
          <a:p>
            <a:endParaRPr lang="en-US" sz="16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25739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7ADEB086-3DED-7B2C-322F-A055F2FCF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478679"/>
            <a:ext cx="7556338" cy="53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80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E7646F-A938-9084-DEE6-DF7D0E2BF7EC}"/>
              </a:ext>
            </a:extLst>
          </p:cNvPr>
          <p:cNvSpPr txBox="1"/>
          <p:nvPr/>
        </p:nvSpPr>
        <p:spPr>
          <a:xfrm>
            <a:off x="267143" y="157316"/>
            <a:ext cx="8383081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Code For USART : </a:t>
            </a:r>
          </a:p>
          <a:p>
            <a:endParaRPr lang="en-US" sz="11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1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usart.h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initUSART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USART_BAUDRATE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PIND1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//pin1 of </a:t>
            </a:r>
            <a:r>
              <a:rPr lang="en-US" sz="110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as OUTPUT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~(1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PIND0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//pin0 of </a:t>
            </a:r>
            <a:r>
              <a:rPr lang="en-US" sz="110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as INPUT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//Put the upper part of the baud number here (bits 8 to 11)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UBRRH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BAUD_PRESCALE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USART_BAUDRATE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8);</a:t>
            </a:r>
          </a:p>
          <a:p>
            <a:pPr lvl="1"/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//Put the remaining part of the baud number here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UBRRL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BAUD_PRESCALE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USART_BAUDRATE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lvl="1"/>
            <a:endParaRPr lang="en-US" sz="1100" b="1"/>
          </a:p>
          <a:p>
            <a:pPr lvl="1"/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//Enable the receiver, transmitter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UCSRB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RXEN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TXEN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lvl="1"/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1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//Set 2 stop bits and data bit length is 8-bit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UCSRC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USBS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UCSZ0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(1&lt;&lt;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UCSZ1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getReceivedData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pPr lvl="1"/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UCSRA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RXC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0);</a:t>
            </a:r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Wait till data is received */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UDR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100"/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 b="1"/>
          </a:p>
        </p:txBody>
      </p:sp>
    </p:spTree>
    <p:extLst>
      <p:ext uri="{BB962C8B-B14F-4D97-AF65-F5344CB8AC3E}">
        <p14:creationId xmlns:p14="http://schemas.microsoft.com/office/powerpoint/2010/main" val="41295073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1F3ED9-6123-7CC4-9D86-7B2AE51D1839}"/>
              </a:ext>
            </a:extLst>
          </p:cNvPr>
          <p:cNvSpPr txBox="1"/>
          <p:nvPr/>
        </p:nvSpPr>
        <p:spPr>
          <a:xfrm>
            <a:off x="267042" y="221212"/>
            <a:ext cx="860991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Continued..</a:t>
            </a:r>
          </a:p>
          <a:p>
            <a:r>
              <a:rPr lang="en-US" sz="1100" b="1"/>
              <a:t>  </a:t>
            </a: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sendData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pPr lvl="1"/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(!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UCSRA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UDRE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sz="11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UDR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//once transmitter is ready sent eight bit data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Get that data out here!</a:t>
            </a:r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1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1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(5);</a:t>
            </a:r>
          </a:p>
          <a:p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 b="1"/>
          </a:p>
          <a:p>
            <a:r>
              <a:rPr lang="en-US" sz="1100" b="1"/>
              <a:t>Header File :</a:t>
            </a:r>
          </a:p>
          <a:p>
            <a:endParaRPr lang="en-US" sz="11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#ifndef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USART_H_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USART_H_</a:t>
            </a:r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BAUD_PRESCALE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USART_BAUDRATE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(((</a:t>
            </a:r>
            <a:r>
              <a:rPr lang="en-US" sz="11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USART_BAUDRATE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16UL)))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1)</a:t>
            </a: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1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1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1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1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initUSART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USART_BAUDRATE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1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sendData</a:t>
            </a:r>
            <a:r>
              <a:rPr lang="en-US" sz="11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i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100" i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getReceivedData</a:t>
            </a:r>
            <a:r>
              <a:rPr lang="en-US" sz="11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1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#endif</a:t>
            </a:r>
            <a:r>
              <a:rPr lang="en-US" sz="11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USART_H_ */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7558734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775A72-67FF-C4CB-E528-1DF6CBA94C52}"/>
              </a:ext>
            </a:extLst>
          </p:cNvPr>
          <p:cNvSpPr txBox="1"/>
          <p:nvPr/>
        </p:nvSpPr>
        <p:spPr>
          <a:xfrm>
            <a:off x="417180" y="255842"/>
            <a:ext cx="63474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PCB Design for all responsible components: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C11DF-2C46-5F3F-C909-302CE04CE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7904" y="287431"/>
            <a:ext cx="5208191" cy="628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102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2">
            <a:extLst>
              <a:ext uri="{FF2B5EF4-FFF2-40B4-BE49-F238E27FC236}">
                <a16:creationId xmlns:a16="http://schemas.microsoft.com/office/drawing/2014/main" id="{5D3A44EF-09A9-4EC4-9BC5-B94B240B4A18}"/>
              </a:ext>
            </a:extLst>
          </p:cNvPr>
          <p:cNvSpPr txBox="1"/>
          <p:nvPr/>
        </p:nvSpPr>
        <p:spPr>
          <a:xfrm>
            <a:off x="778484" y="1052052"/>
            <a:ext cx="7569104" cy="4257367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/>
          <a:p>
            <a:r>
              <a:rPr lang="en-US" sz="2800" b="1">
                <a:latin typeface="Calibri"/>
                <a:cs typeface="Calibri"/>
              </a:rPr>
              <a:t>Member 4- J.D.A. Shalinda (204200A)</a:t>
            </a:r>
            <a:endParaRPr lang="en-US" sz="2800" b="1">
              <a:cs typeface="Calibri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r>
              <a:rPr lang="en-US" sz="2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Responsible Components :</a:t>
            </a:r>
            <a:endParaRPr lang="en-US" sz="2600" b="1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endParaRPr lang="en-US" sz="2600" b="1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20F0502020204030204" pitchFamily="34" charset="0"/>
              <a:buChar char="§"/>
              <a:defRPr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     Stepper Motor (For cutting arm)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  <a:defRPr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     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/>
              </a:rPr>
              <a:t>DC Motor (For cutting blade)</a:t>
            </a: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  <a:defRPr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     Inductive Proximity Sensor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 panose="020F0502020204030204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br>
              <a:rPr lang="en-US" b="0" i="0">
                <a:effectLst/>
                <a:latin typeface="+mn-lt"/>
              </a:rPr>
            </a:br>
            <a:br>
              <a:rPr lang="en-US">
                <a:latin typeface="+mn-lt"/>
              </a:rPr>
            </a:b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" name="Graphic 5" descr="Programmer">
            <a:extLst>
              <a:ext uri="{FF2B5EF4-FFF2-40B4-BE49-F238E27FC236}">
                <a16:creationId xmlns:a16="http://schemas.microsoft.com/office/drawing/2014/main" id="{A56B3B42-6A21-12C9-3EF6-2B626CC2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6151" y="2111465"/>
            <a:ext cx="2351332" cy="235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481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AB0DC-337A-4AB6-83E5-4E759F222327}"/>
              </a:ext>
            </a:extLst>
          </p:cNvPr>
          <p:cNvSpPr txBox="1"/>
          <p:nvPr/>
        </p:nvSpPr>
        <p:spPr>
          <a:xfrm>
            <a:off x="634888" y="505115"/>
            <a:ext cx="8213626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1. Stepper Motor </a:t>
            </a:r>
            <a:r>
              <a:rPr lang="en-US">
                <a:latin typeface="Calibri"/>
                <a:cs typeface="Calibri"/>
              </a:rPr>
              <a:t>( For the Cutting Arm)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Datasheet:</a:t>
            </a:r>
          </a:p>
          <a:p>
            <a:r>
              <a:rPr lang="en-US">
                <a:cs typeface="Calibri"/>
                <a:hlinkClick r:id="rId2"/>
              </a:rPr>
              <a:t>https://components101.com/sites/default/files/component_datasheet/NEMA17.pdf</a:t>
            </a:r>
            <a:endParaRPr lang="en-US">
              <a:cs typeface="Calibri"/>
            </a:endParaRPr>
          </a:p>
          <a:p>
            <a:r>
              <a:rPr lang="en-US">
                <a:cs typeface="Calibri"/>
                <a:hlinkClick r:id="rId2"/>
              </a:rPr>
              <a:t>https://components101.com/motors/nema17-stepper-motor</a:t>
            </a:r>
            <a:endParaRPr lang="en-US">
              <a:cs typeface="Calibri"/>
            </a:endParaRPr>
          </a:p>
        </p:txBody>
      </p:sp>
      <p:pic>
        <p:nvPicPr>
          <p:cNvPr id="3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68C1A03D-2097-457B-8C3B-07B10FC0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18" y="1144476"/>
            <a:ext cx="3751728" cy="3056252"/>
          </a:xfrm>
          <a:prstGeom prst="rect">
            <a:avLst/>
          </a:prstGeom>
        </p:spPr>
      </p:pic>
      <p:pic>
        <p:nvPicPr>
          <p:cNvPr id="5" name="Picture 4" descr="A picture containing indoor, toy&#10;&#10;Description automatically generated">
            <a:extLst>
              <a:ext uri="{FF2B5EF4-FFF2-40B4-BE49-F238E27FC236}">
                <a16:creationId xmlns:a16="http://schemas.microsoft.com/office/drawing/2014/main" id="{489493E6-7FD3-E1D7-919A-5168029FA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6" b="344"/>
          <a:stretch/>
        </p:blipFill>
        <p:spPr>
          <a:xfrm>
            <a:off x="4424017" y="961010"/>
            <a:ext cx="4424497" cy="33183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5EBA6E-2DA5-5969-C8F9-3BBC1ECAD84D}"/>
              </a:ext>
            </a:extLst>
          </p:cNvPr>
          <p:cNvSpPr/>
          <p:nvPr/>
        </p:nvSpPr>
        <p:spPr>
          <a:xfrm>
            <a:off x="7184166" y="2174485"/>
            <a:ext cx="587067" cy="498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76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E0BBEB3C-1D8B-451D-BD1D-C21CB3C2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253" y="820008"/>
            <a:ext cx="7543800" cy="788986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b="1">
                <a:solidFill>
                  <a:schemeClr val="tx1"/>
                </a:solidFill>
              </a:rPr>
              <a:t>Proposed Solution (Cont’d) </a:t>
            </a:r>
            <a:endParaRPr lang="en-US" altLang="en-US" b="1">
              <a:solidFill>
                <a:schemeClr val="tx1"/>
              </a:solidFill>
              <a:cs typeface="Calibri Light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BC40B4A-A5C9-4E9A-8132-2CDAAD99C8CA}"/>
              </a:ext>
            </a:extLst>
          </p:cNvPr>
          <p:cNvCxnSpPr/>
          <p:nvPr/>
        </p:nvCxnSpPr>
        <p:spPr>
          <a:xfrm>
            <a:off x="6940550" y="8693149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5550D9-9598-4C81-93A4-39B7E6DF0F9A}"/>
              </a:ext>
            </a:extLst>
          </p:cNvPr>
          <p:cNvCxnSpPr/>
          <p:nvPr/>
        </p:nvCxnSpPr>
        <p:spPr>
          <a:xfrm>
            <a:off x="3299460" y="9392919"/>
            <a:ext cx="899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 Box 123">
            <a:extLst>
              <a:ext uri="{FF2B5EF4-FFF2-40B4-BE49-F238E27FC236}">
                <a16:creationId xmlns:a16="http://schemas.microsoft.com/office/drawing/2014/main" id="{AF8A1EB6-819E-4505-B493-CAEF5E6A1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7649" y="3890261"/>
            <a:ext cx="1946973" cy="947130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Distance to pipe (left)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  Distance to pipe (Right)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  Distance to clutch</a:t>
            </a:r>
            <a:r>
              <a:rPr lang="en-US" sz="11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3" name="Text Box 44">
            <a:extLst>
              <a:ext uri="{FF2B5EF4-FFF2-40B4-BE49-F238E27FC236}">
                <a16:creationId xmlns:a16="http://schemas.microsoft.com/office/drawing/2014/main" id="{8B92B758-CC47-48B3-856A-23F63666C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271" y="3641538"/>
            <a:ext cx="863241" cy="415975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Display commands</a:t>
            </a: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9" name="Text Box 44">
            <a:extLst>
              <a:ext uri="{FF2B5EF4-FFF2-40B4-BE49-F238E27FC236}">
                <a16:creationId xmlns:a16="http://schemas.microsoft.com/office/drawing/2014/main" id="{7FFB358E-7B74-4EB5-8B7D-FC5A07F97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8261" y="4669467"/>
            <a:ext cx="863241" cy="322809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Turn on DC motors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" name="Text Box 44">
            <a:extLst>
              <a:ext uri="{FF2B5EF4-FFF2-40B4-BE49-F238E27FC236}">
                <a16:creationId xmlns:a16="http://schemas.microsoft.com/office/drawing/2014/main" id="{724CD43F-7488-41E3-B725-B531755E5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9310" y="2407390"/>
            <a:ext cx="863241" cy="322809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Turn on stepper motors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2" name="Text Box 32">
            <a:extLst>
              <a:ext uri="{FF2B5EF4-FFF2-40B4-BE49-F238E27FC236}">
                <a16:creationId xmlns:a16="http://schemas.microsoft.com/office/drawing/2014/main" id="{99C0067F-957D-4D38-9BBA-102A21A8D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416" y="2484260"/>
            <a:ext cx="956846" cy="318755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Presence of pipe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5" name="Text Box 123">
            <a:extLst>
              <a:ext uri="{FF2B5EF4-FFF2-40B4-BE49-F238E27FC236}">
                <a16:creationId xmlns:a16="http://schemas.microsoft.com/office/drawing/2014/main" id="{73651ECE-10CD-471A-849A-686DF287F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9658" y="3167297"/>
            <a:ext cx="929111" cy="398455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Material of Pipe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8" name="Text Box 48">
            <a:extLst>
              <a:ext uri="{FF2B5EF4-FFF2-40B4-BE49-F238E27FC236}">
                <a16:creationId xmlns:a16="http://schemas.microsoft.com/office/drawing/2014/main" id="{EC4BC884-F8C9-42C2-9B6A-A326A06FE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736" y="3260393"/>
            <a:ext cx="1058140" cy="641184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Inductive</a:t>
            </a:r>
            <a:b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Proximity sensor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9" name="Text Box 40">
            <a:extLst>
              <a:ext uri="{FF2B5EF4-FFF2-40B4-BE49-F238E27FC236}">
                <a16:creationId xmlns:a16="http://schemas.microsoft.com/office/drawing/2014/main" id="{359EB3D3-9F4D-4998-9EF2-8FD053E74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3034" y="4901303"/>
            <a:ext cx="1057382" cy="402791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7150" algn="l"/>
              </a:tabLst>
            </a:pP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 Length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57150" algn="l"/>
              </a:tabLst>
            </a:pPr>
            <a:r>
              <a:rPr lang="en-US" sz="11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2.Quantity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1" name="Text Box 38">
            <a:extLst>
              <a:ext uri="{FF2B5EF4-FFF2-40B4-BE49-F238E27FC236}">
                <a16:creationId xmlns:a16="http://schemas.microsoft.com/office/drawing/2014/main" id="{A0DD1078-8A4F-4FBE-970E-280C5213A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737" y="2723705"/>
            <a:ext cx="1058140" cy="324275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IR sensors 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D49F4B8-AABE-4CA7-98EC-57B2005DB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2300" y="2216607"/>
            <a:ext cx="1952165" cy="3634007"/>
          </a:xfrm>
          <a:prstGeom prst="roundRect">
            <a:avLst>
              <a:gd name="adj" fmla="val 17428"/>
            </a:avLst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5" name="TextBox 9">
            <a:extLst>
              <a:ext uri="{FF2B5EF4-FFF2-40B4-BE49-F238E27FC236}">
                <a16:creationId xmlns:a16="http://schemas.microsoft.com/office/drawing/2014/main" id="{27BBE7CD-D792-4C7A-B753-893230C15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5582" y="1895401"/>
            <a:ext cx="1664772" cy="36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40" tIns="45720" rIns="91440" bIns="45720" anchor="t">
            <a:sp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200">
                <a:solidFill>
                  <a:srgbClr val="000000"/>
                </a:solidFill>
                <a:effectLst/>
                <a:latin typeface="Arial"/>
                <a:ea typeface="Calibri" panose="020F0502020204030204" pitchFamily="34" charset="0"/>
                <a:cs typeface="Times New Roman"/>
              </a:rPr>
              <a:t>Inputs</a:t>
            </a:r>
            <a:endParaRPr lang="en-US">
              <a:effectLst/>
              <a:latin typeface="Arial"/>
              <a:ea typeface="Calibri" panose="020F0502020204030204" pitchFamily="34" charset="0"/>
              <a:cs typeface="Times New Roman"/>
            </a:endParaRPr>
          </a:p>
        </p:txBody>
      </p:sp>
      <p:sp>
        <p:nvSpPr>
          <p:cNvPr id="96" name="TextBox 9">
            <a:extLst>
              <a:ext uri="{FF2B5EF4-FFF2-40B4-BE49-F238E27FC236}">
                <a16:creationId xmlns:a16="http://schemas.microsoft.com/office/drawing/2014/main" id="{E8A9B657-0228-4804-8864-C09B46D2F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875" y="1891003"/>
            <a:ext cx="1664772" cy="36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40" tIns="45720" rIns="91440" bIns="45720" anchor="t">
            <a:spAutoFit/>
          </a:bodyPr>
          <a:lstStyle/>
          <a:p>
            <a:pPr marL="0" marR="0" algn="ctr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200">
                <a:solidFill>
                  <a:srgbClr val="000000"/>
                </a:solidFill>
                <a:effectLst/>
                <a:latin typeface="Arial"/>
                <a:ea typeface="Calibri" panose="020F0502020204030204" pitchFamily="34" charset="0"/>
                <a:cs typeface="Times New Roman"/>
              </a:rPr>
              <a:t>Outputs</a:t>
            </a:r>
            <a:endParaRPr lang="en-US">
              <a:effectLst/>
              <a:latin typeface="Arial"/>
              <a:ea typeface="Calibri" panose="020F0502020204030204" pitchFamily="34" charset="0"/>
              <a:cs typeface="Times New Roman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3D9CB83-9133-49F0-9165-320E8F0E2F49}"/>
              </a:ext>
            </a:extLst>
          </p:cNvPr>
          <p:cNvCxnSpPr>
            <a:cxnSpLocks/>
          </p:cNvCxnSpPr>
          <p:nvPr/>
        </p:nvCxnSpPr>
        <p:spPr>
          <a:xfrm>
            <a:off x="1783168" y="2895212"/>
            <a:ext cx="1785810" cy="2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C0FB4E2-A4B6-4E2A-8692-A550F72163C3}"/>
              </a:ext>
            </a:extLst>
          </p:cNvPr>
          <p:cNvCxnSpPr>
            <a:cxnSpLocks/>
          </p:cNvCxnSpPr>
          <p:nvPr/>
        </p:nvCxnSpPr>
        <p:spPr>
          <a:xfrm>
            <a:off x="1768790" y="3552144"/>
            <a:ext cx="17835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814A793-B4CB-4E1E-9969-79C594C063FA}"/>
              </a:ext>
            </a:extLst>
          </p:cNvPr>
          <p:cNvCxnSpPr>
            <a:cxnSpLocks/>
          </p:cNvCxnSpPr>
          <p:nvPr/>
        </p:nvCxnSpPr>
        <p:spPr>
          <a:xfrm>
            <a:off x="1799613" y="5349827"/>
            <a:ext cx="17499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Text Box 48">
            <a:extLst>
              <a:ext uri="{FF2B5EF4-FFF2-40B4-BE49-F238E27FC236}">
                <a16:creationId xmlns:a16="http://schemas.microsoft.com/office/drawing/2014/main" id="{EF15DB0D-FBBC-444F-A689-1ADEE04ED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446" y="4220562"/>
            <a:ext cx="1067168" cy="501127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Ultrasonic sensors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18B6383-512F-425F-818C-CED770405DA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1799614" y="4471126"/>
            <a:ext cx="1769364" cy="3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DBCB43C-6A3A-47A7-B626-6D9FA011BF2C}"/>
              </a:ext>
            </a:extLst>
          </p:cNvPr>
          <p:cNvCxnSpPr/>
          <p:nvPr/>
        </p:nvCxnSpPr>
        <p:spPr>
          <a:xfrm>
            <a:off x="5524271" y="2994085"/>
            <a:ext cx="8570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 Box 47">
            <a:extLst>
              <a:ext uri="{FF2B5EF4-FFF2-40B4-BE49-F238E27FC236}">
                <a16:creationId xmlns:a16="http://schemas.microsoft.com/office/drawing/2014/main" id="{6B641274-9718-45DC-B543-C2B8A8987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250" y="3831101"/>
            <a:ext cx="2055823" cy="389461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LCD Display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1" name="Text Box 89">
            <a:extLst>
              <a:ext uri="{FF2B5EF4-FFF2-40B4-BE49-F238E27FC236}">
                <a16:creationId xmlns:a16="http://schemas.microsoft.com/office/drawing/2014/main" id="{87F8F896-6FD6-4F3B-A22C-EF223957FFD3}"/>
              </a:ext>
            </a:extLst>
          </p:cNvPr>
          <p:cNvSpPr txBox="1"/>
          <p:nvPr/>
        </p:nvSpPr>
        <p:spPr>
          <a:xfrm>
            <a:off x="3568978" y="3382024"/>
            <a:ext cx="1930332" cy="351779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Microcontroller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2" name="Rectangle 41">
            <a:extLst>
              <a:ext uri="{FF2B5EF4-FFF2-40B4-BE49-F238E27FC236}">
                <a16:creationId xmlns:a16="http://schemas.microsoft.com/office/drawing/2014/main" id="{8CAC19EB-E515-4550-BD99-1AB885AA3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446" y="5111662"/>
            <a:ext cx="1060430" cy="402783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Keypad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0" name="Text Box 47">
            <a:extLst>
              <a:ext uri="{FF2B5EF4-FFF2-40B4-BE49-F238E27FC236}">
                <a16:creationId xmlns:a16="http://schemas.microsoft.com/office/drawing/2014/main" id="{58C6A153-16FB-4192-88D0-6D537167F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271" y="2414624"/>
            <a:ext cx="2055801" cy="1253431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algn="ctr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Stepper </a:t>
            </a:r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4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otors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Move Clutch 1, Clutch 2 and Clutch 3.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114300" algn="l"/>
              </a:tabLst>
            </a:pP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Control the Cutting Arm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b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2" name="Text Box 46">
            <a:extLst>
              <a:ext uri="{FF2B5EF4-FFF2-40B4-BE49-F238E27FC236}">
                <a16:creationId xmlns:a16="http://schemas.microsoft.com/office/drawing/2014/main" id="{A148E367-AE72-4DF6-A72E-ACF8B8A67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250" y="4425931"/>
            <a:ext cx="2081785" cy="1204542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DC Motors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57150" algn="l"/>
              </a:tabLst>
            </a:pP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Rotate the Screw Rod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eaLnBrk="0" fontAlgn="base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57150" algn="l"/>
                <a:tab pos="114300" algn="l"/>
              </a:tabLst>
            </a:pPr>
            <a:r>
              <a:rPr lang="en-US" sz="12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Rotate the Cutting Blade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17E52C7-FE3C-48C5-8558-FE9B955DA26B}"/>
              </a:ext>
            </a:extLst>
          </p:cNvPr>
          <p:cNvCxnSpPr>
            <a:cxnSpLocks/>
          </p:cNvCxnSpPr>
          <p:nvPr/>
        </p:nvCxnSpPr>
        <p:spPr>
          <a:xfrm>
            <a:off x="5524249" y="4057516"/>
            <a:ext cx="8570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5E9608B-D8DD-41B1-9FDA-FD33C64041CF}"/>
              </a:ext>
            </a:extLst>
          </p:cNvPr>
          <p:cNvCxnSpPr/>
          <p:nvPr/>
        </p:nvCxnSpPr>
        <p:spPr>
          <a:xfrm>
            <a:off x="5524249" y="5111662"/>
            <a:ext cx="8570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A203C8-56BC-4116-B534-CFB88105A022}"/>
              </a:ext>
            </a:extLst>
          </p:cNvPr>
          <p:cNvSpPr txBox="1"/>
          <p:nvPr/>
        </p:nvSpPr>
        <p:spPr>
          <a:xfrm>
            <a:off x="655924" y="67696"/>
            <a:ext cx="359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Internal structure: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C80C4EF-A214-679A-8966-DDD04AE07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0" y="556355"/>
            <a:ext cx="8354273" cy="4233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3819AD-1EE9-0FB5-117E-93CD3643ADBC}"/>
              </a:ext>
            </a:extLst>
          </p:cNvPr>
          <p:cNvSpPr txBox="1"/>
          <p:nvPr/>
        </p:nvSpPr>
        <p:spPr>
          <a:xfrm>
            <a:off x="187206" y="4415639"/>
            <a:ext cx="3636990" cy="7480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 eaLnBrk="1" hangingPunct="1">
              <a:lnSpc>
                <a:spcPct val="85000"/>
              </a:lnSpc>
              <a:spcAft>
                <a:spcPts val="600"/>
              </a:spcAft>
            </a:pPr>
            <a:r>
              <a:rPr lang="en-US" sz="2800" b="1" spc="-50">
                <a:latin typeface="+mn-lt"/>
                <a:ea typeface="+mj-ea"/>
                <a:cs typeface="+mj-cs"/>
              </a:rPr>
              <a:t>Specifications:</a:t>
            </a:r>
            <a:endParaRPr lang="en-US" sz="2800" b="1" spc="-50">
              <a:latin typeface="+mn-lt"/>
              <a:ea typeface="+mj-ea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48FA6-BA3A-BCBF-72D2-6A59DC42C546}"/>
              </a:ext>
            </a:extLst>
          </p:cNvPr>
          <p:cNvSpPr txBox="1"/>
          <p:nvPr/>
        </p:nvSpPr>
        <p:spPr>
          <a:xfrm>
            <a:off x="187206" y="5155698"/>
            <a:ext cx="3381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Maximum current range: 1.5A-1.7A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Maximum voltage: 12 VDC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Step Angle             : 1.8 degree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Unipolar 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DE164-F84A-8D92-F571-DA5EC57F3515}"/>
              </a:ext>
            </a:extLst>
          </p:cNvPr>
          <p:cNvSpPr txBox="1"/>
          <p:nvPr/>
        </p:nvSpPr>
        <p:spPr>
          <a:xfrm>
            <a:off x="4838454" y="5163733"/>
            <a:ext cx="39032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latin typeface="Calibri"/>
                <a:cs typeface="Calibri"/>
              </a:rPr>
              <a:t>200 Steps per revolution, 1.8 degrees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303030"/>
                </a:solidFill>
                <a:latin typeface="+mn-lt"/>
              </a:rPr>
              <a:t>H</a:t>
            </a:r>
            <a:r>
              <a:rPr lang="en-US" sz="1600" b="0" i="0">
                <a:solidFill>
                  <a:srgbClr val="303030"/>
                </a:solidFill>
                <a:effectLst/>
                <a:latin typeface="+mn-lt"/>
              </a:rPr>
              <a:t>olding torque of 3.2 kg-cm (0.32Nm)</a:t>
            </a:r>
            <a:endParaRPr lang="en-US" sz="1600">
              <a:latin typeface="+mn-lt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/>
              <a:t>Model   : NEMA 17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77320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0A5A88-6146-431C-865E-B028CB775814}"/>
              </a:ext>
            </a:extLst>
          </p:cNvPr>
          <p:cNvSpPr txBox="1"/>
          <p:nvPr/>
        </p:nvSpPr>
        <p:spPr>
          <a:xfrm>
            <a:off x="427702" y="359365"/>
            <a:ext cx="395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Working Principle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983BF42-364A-BB77-E58C-070064D48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" y="1521837"/>
            <a:ext cx="4596592" cy="3521297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C525FF0-8E51-F073-45CE-C655F1B37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894" y="1140634"/>
            <a:ext cx="3952568" cy="39887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A9B27B-D317-F15C-208E-B10ACCD2192B}"/>
              </a:ext>
            </a:extLst>
          </p:cNvPr>
          <p:cNvSpPr txBox="1"/>
          <p:nvPr/>
        </p:nvSpPr>
        <p:spPr>
          <a:xfrm>
            <a:off x="186809" y="2974708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EDF30E-8922-FDF1-5F3E-A3C8C32B6C53}"/>
              </a:ext>
            </a:extLst>
          </p:cNvPr>
          <p:cNvSpPr txBox="1"/>
          <p:nvPr/>
        </p:nvSpPr>
        <p:spPr>
          <a:xfrm>
            <a:off x="673510" y="2820819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0E744F-B6D3-1367-5CDE-159CFB199A3D}"/>
              </a:ext>
            </a:extLst>
          </p:cNvPr>
          <p:cNvSpPr txBox="1"/>
          <p:nvPr/>
        </p:nvSpPr>
        <p:spPr>
          <a:xfrm>
            <a:off x="865239" y="3282485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310028-AD19-77E8-70B4-739224816159}"/>
              </a:ext>
            </a:extLst>
          </p:cNvPr>
          <p:cNvSpPr txBox="1"/>
          <p:nvPr/>
        </p:nvSpPr>
        <p:spPr>
          <a:xfrm>
            <a:off x="383457" y="3436373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968B3-524B-E40B-07B7-7A8EAE66417A}"/>
              </a:ext>
            </a:extLst>
          </p:cNvPr>
          <p:cNvSpPr txBox="1"/>
          <p:nvPr/>
        </p:nvSpPr>
        <p:spPr>
          <a:xfrm>
            <a:off x="422783" y="1477496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7F1EE5-7F01-F807-18F0-EE06F0A4D11C}"/>
              </a:ext>
            </a:extLst>
          </p:cNvPr>
          <p:cNvSpPr txBox="1"/>
          <p:nvPr/>
        </p:nvSpPr>
        <p:spPr>
          <a:xfrm>
            <a:off x="186809" y="2089233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6EA18-3A34-9F59-F215-5BCD0C06585E}"/>
              </a:ext>
            </a:extLst>
          </p:cNvPr>
          <p:cNvSpPr txBox="1"/>
          <p:nvPr/>
        </p:nvSpPr>
        <p:spPr>
          <a:xfrm>
            <a:off x="688259" y="2243121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0CF8E4-772B-BE7A-6D87-3CF8298E2164}"/>
              </a:ext>
            </a:extLst>
          </p:cNvPr>
          <p:cNvSpPr txBox="1"/>
          <p:nvPr/>
        </p:nvSpPr>
        <p:spPr>
          <a:xfrm>
            <a:off x="894737" y="1682666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738863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F44EDDC6-F491-ACAC-600B-96F324C4D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9" y="226141"/>
            <a:ext cx="9039242" cy="59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346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5759DE-AA85-444C-86CE-1F6AD607756E}"/>
              </a:ext>
            </a:extLst>
          </p:cNvPr>
          <p:cNvSpPr txBox="1"/>
          <p:nvPr/>
        </p:nvSpPr>
        <p:spPr>
          <a:xfrm>
            <a:off x="423777" y="167148"/>
            <a:ext cx="3309657" cy="5786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>
                <a:latin typeface="Calibri"/>
                <a:cs typeface="Calibri"/>
              </a:rPr>
              <a:t>Code for Stepper Motor :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1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i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400" i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400" i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initSteppers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DDRC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0xFF;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rotateStepper_4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clockwise-1</a:t>
            </a:r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Counterclockwise-0</a:t>
            </a:r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100;</a:t>
            </a: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direction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1)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Rotate  clockwise */</a:t>
            </a:r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0x30;</a:t>
            </a:r>
          </a:p>
          <a:p>
            <a:r>
              <a:rPr lang="en-US" sz="14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4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0x60;</a:t>
            </a:r>
          </a:p>
          <a:p>
            <a:r>
              <a:rPr lang="en-US" sz="14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4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6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0B6AE-378B-4E70-BF17-F64924AB2FA7}"/>
              </a:ext>
            </a:extLst>
          </p:cNvPr>
          <p:cNvSpPr txBox="1"/>
          <p:nvPr/>
        </p:nvSpPr>
        <p:spPr>
          <a:xfrm>
            <a:off x="4851278" y="675631"/>
            <a:ext cx="3309657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Rotate  Counterclockwise  */</a:t>
            </a:r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0x60;</a:t>
            </a:r>
          </a:p>
          <a:p>
            <a:r>
              <a:rPr lang="en-US" sz="14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4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PORTC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0x30;</a:t>
            </a:r>
          </a:p>
          <a:p>
            <a:r>
              <a:rPr lang="en-US" sz="14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4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i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period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initSteppers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4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rotateStepper_4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(1);</a:t>
            </a:r>
          </a:p>
          <a:p>
            <a:r>
              <a:rPr lang="en-US" sz="14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4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(2000);</a:t>
            </a:r>
          </a:p>
          <a:p>
            <a:r>
              <a:rPr lang="en-US" sz="1400" i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rotateStepper_4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(0);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767C8B-E4DC-4D3C-ABAB-40FAC5424F5F}"/>
              </a:ext>
            </a:extLst>
          </p:cNvPr>
          <p:cNvCxnSpPr/>
          <p:nvPr/>
        </p:nvCxnSpPr>
        <p:spPr>
          <a:xfrm>
            <a:off x="4450763" y="412566"/>
            <a:ext cx="18737" cy="5967958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0982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F17AF-D518-44DB-95DE-7206AB427D78}"/>
              </a:ext>
            </a:extLst>
          </p:cNvPr>
          <p:cNvSpPr txBox="1"/>
          <p:nvPr/>
        </p:nvSpPr>
        <p:spPr>
          <a:xfrm>
            <a:off x="487989" y="429121"/>
            <a:ext cx="8343399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2. DC Motor </a:t>
            </a:r>
            <a:r>
              <a:rPr lang="en-US">
                <a:latin typeface="Calibri"/>
                <a:cs typeface="Calibri"/>
              </a:rPr>
              <a:t>(For the Cutting Blade)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Datasheet:</a:t>
            </a:r>
            <a:endParaRPr lang="en-US">
              <a:cs typeface="Calibri" panose="020F0502020204030204" pitchFamily="34" charset="0"/>
            </a:endParaRPr>
          </a:p>
          <a:p>
            <a:r>
              <a:rPr lang="en-US">
                <a:latin typeface="Calibri"/>
                <a:cs typeface="Calibri"/>
                <a:hlinkClick r:id="rId2"/>
              </a:rPr>
              <a:t>https://www.handsontec.com/dataspecs/motor_fan/775-Motor.pdf</a:t>
            </a:r>
            <a:endParaRPr lang="en-US">
              <a:latin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7180CC39-BB8E-4011-B3B8-96F493252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89" y="1014531"/>
            <a:ext cx="3565047" cy="3565047"/>
          </a:xfrm>
          <a:prstGeom prst="rect">
            <a:avLst/>
          </a:prstGeom>
        </p:spPr>
      </p:pic>
      <p:pic>
        <p:nvPicPr>
          <p:cNvPr id="5" name="Picture 4" descr="A picture containing indoor, toy, LEGO, computer&#10;&#10;Description automatically generated">
            <a:extLst>
              <a:ext uri="{FF2B5EF4-FFF2-40B4-BE49-F238E27FC236}">
                <a16:creationId xmlns:a16="http://schemas.microsoft.com/office/drawing/2014/main" id="{CADF0F28-DA66-2437-6257-087432BF03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4337183" y="1111726"/>
            <a:ext cx="4494205" cy="33706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D28438-B2BC-AEF1-20E8-275CA7A7F319}"/>
              </a:ext>
            </a:extLst>
          </p:cNvPr>
          <p:cNvSpPr/>
          <p:nvPr/>
        </p:nvSpPr>
        <p:spPr>
          <a:xfrm>
            <a:off x="6417250" y="1517582"/>
            <a:ext cx="587067" cy="498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774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3D282-0227-4677-B1E5-9F3B24BDCAD2}"/>
              </a:ext>
            </a:extLst>
          </p:cNvPr>
          <p:cNvSpPr txBox="1"/>
          <p:nvPr/>
        </p:nvSpPr>
        <p:spPr>
          <a:xfrm>
            <a:off x="655924" y="67696"/>
            <a:ext cx="359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Internal structure: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826E8F5-4932-463D-9BF7-184EC39AA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2" y="1255456"/>
            <a:ext cx="4539499" cy="381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38E17-2220-4DC5-9C84-D43C03E09DFA}"/>
              </a:ext>
            </a:extLst>
          </p:cNvPr>
          <p:cNvSpPr txBox="1"/>
          <p:nvPr/>
        </p:nvSpPr>
        <p:spPr>
          <a:xfrm>
            <a:off x="4807974" y="881409"/>
            <a:ext cx="3636990" cy="7480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 eaLnBrk="1" hangingPunct="1">
              <a:lnSpc>
                <a:spcPct val="85000"/>
              </a:lnSpc>
              <a:spcAft>
                <a:spcPts val="600"/>
              </a:spcAft>
            </a:pPr>
            <a:r>
              <a:rPr lang="en-US" sz="2800" b="1" spc="-50">
                <a:latin typeface="+mn-lt"/>
                <a:ea typeface="+mj-ea"/>
                <a:cs typeface="+mj-cs"/>
              </a:rPr>
              <a:t>Specifications:</a:t>
            </a:r>
            <a:endParaRPr lang="en-US" sz="2800" b="1" spc="-50">
              <a:latin typeface="+mn-lt"/>
              <a:ea typeface="+mj-ea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0FBB7-F6A6-46BC-ACFC-36B4AC8D57B1}"/>
              </a:ext>
            </a:extLst>
          </p:cNvPr>
          <p:cNvSpPr txBox="1"/>
          <p:nvPr/>
        </p:nvSpPr>
        <p:spPr>
          <a:xfrm>
            <a:off x="4807974" y="1799304"/>
            <a:ext cx="41962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/>
                <a:cs typeface="Calibri"/>
              </a:rPr>
              <a:t>Maximum current: 1.5A</a:t>
            </a:r>
          </a:p>
          <a:p>
            <a:r>
              <a:rPr lang="en-US" sz="2000">
                <a:latin typeface="Calibri"/>
                <a:cs typeface="Calibri"/>
              </a:rPr>
              <a:t>Maximum voltage: 20 VDC </a:t>
            </a:r>
          </a:p>
          <a:p>
            <a:r>
              <a:rPr lang="en-US" sz="2000"/>
              <a:t>Motor Type           : 775 Model</a:t>
            </a:r>
          </a:p>
          <a:p>
            <a:r>
              <a:rPr lang="en-US" sz="2000"/>
              <a:t>Weight                   : 350g.</a:t>
            </a:r>
          </a:p>
          <a:p>
            <a:r>
              <a:rPr lang="en-US" sz="2000"/>
              <a:t>No Load Speed     : 12,000 RPM @ 12V.</a:t>
            </a:r>
          </a:p>
          <a:p>
            <a:r>
              <a:rPr lang="en-US" sz="2000"/>
              <a:t>Stall Torque           : 79Ncm @ 14.4V.</a:t>
            </a:r>
          </a:p>
          <a:p>
            <a:endParaRPr 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735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DF00E5-8993-41CB-BC3B-B08F4DE0029F}"/>
              </a:ext>
            </a:extLst>
          </p:cNvPr>
          <p:cNvSpPr txBox="1"/>
          <p:nvPr/>
        </p:nvSpPr>
        <p:spPr>
          <a:xfrm>
            <a:off x="427702" y="359365"/>
            <a:ext cx="6218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Working Principle &amp; Application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B86A9A1-EB94-4AFC-84EB-7B0A52324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3" y="1535877"/>
            <a:ext cx="4680156" cy="3786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5E76DD-1850-C9D7-3071-51948854E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893" y="1902749"/>
            <a:ext cx="3206678" cy="265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552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6AAD142B-A6D4-DC84-9935-3429EF663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465"/>
            <a:ext cx="9144000" cy="52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099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8B53F9-1AD8-4369-9E97-4ED715012AB0}"/>
              </a:ext>
            </a:extLst>
          </p:cNvPr>
          <p:cNvSpPr txBox="1"/>
          <p:nvPr/>
        </p:nvSpPr>
        <p:spPr>
          <a:xfrm>
            <a:off x="3100420" y="573826"/>
            <a:ext cx="3282321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6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dcmotor.h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6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initDCMotor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6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6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(2000);</a:t>
            </a:r>
          </a:p>
          <a:p>
            <a:r>
              <a:rPr lang="en-US" sz="16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rotateMotor</a:t>
            </a:r>
            <a:r>
              <a:rPr lang="en-US" sz="16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6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6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(2000);</a:t>
            </a:r>
          </a:p>
          <a:p>
            <a:r>
              <a:rPr lang="en-US" sz="16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stopMotor</a:t>
            </a:r>
            <a:r>
              <a:rPr lang="en-US" sz="16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6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6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(2000);</a:t>
            </a:r>
          </a:p>
          <a:p>
            <a:r>
              <a:rPr lang="en-US" sz="16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setMotorSpeed</a:t>
            </a:r>
            <a:r>
              <a:rPr lang="en-US" sz="16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(10);</a:t>
            </a:r>
          </a:p>
          <a:p>
            <a:r>
              <a:rPr lang="en-US" sz="16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rotateMotor</a:t>
            </a:r>
            <a:r>
              <a:rPr lang="en-US" sz="16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6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6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(2000);</a:t>
            </a:r>
          </a:p>
          <a:p>
            <a:r>
              <a:rPr lang="en-US" sz="1600" i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stopMotor</a:t>
            </a:r>
            <a:r>
              <a:rPr lang="en-US" sz="16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 i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600" i="1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en-US" sz="16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(2000);</a:t>
            </a:r>
          </a:p>
          <a:p>
            <a:r>
              <a:rPr lang="en-US" sz="16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9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  <a:cs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F9DCDF1-8C5E-EE03-2B22-9F564F9BD44A}"/>
              </a:ext>
            </a:extLst>
          </p:cNvPr>
          <p:cNvCxnSpPr/>
          <p:nvPr/>
        </p:nvCxnSpPr>
        <p:spPr>
          <a:xfrm>
            <a:off x="2989011" y="88490"/>
            <a:ext cx="0" cy="6233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E71414-C0A1-96F9-DDAF-687AD207B421}"/>
              </a:ext>
            </a:extLst>
          </p:cNvPr>
          <p:cNvCxnSpPr/>
          <p:nvPr/>
        </p:nvCxnSpPr>
        <p:spPr>
          <a:xfrm>
            <a:off x="6159923" y="63910"/>
            <a:ext cx="0" cy="6233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43DFB1B-89D5-E8F9-6936-6ED14E613550}"/>
              </a:ext>
            </a:extLst>
          </p:cNvPr>
          <p:cNvSpPr txBox="1"/>
          <p:nvPr/>
        </p:nvSpPr>
        <p:spPr>
          <a:xfrm>
            <a:off x="6215628" y="797510"/>
            <a:ext cx="29005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60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dcmotor.h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initDCMotor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DDRB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PB3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(1&lt;&lt;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PB2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(1&lt;&lt;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PB1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TCCR0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WGM00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WGM01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COM01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CS00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OCR0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255;</a:t>
            </a:r>
          </a:p>
          <a:p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setMotorSpeed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bladeMotorSpeed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OCR0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bladeMotorSpeed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rotateMotor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PORTB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|=(1&lt;&lt;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PB1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stopMotor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PORTB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&amp;=~(1&lt;&lt;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PB1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470FA-8281-3F14-0C43-150FBC730838}"/>
              </a:ext>
            </a:extLst>
          </p:cNvPr>
          <p:cNvSpPr txBox="1"/>
          <p:nvPr/>
        </p:nvSpPr>
        <p:spPr>
          <a:xfrm>
            <a:off x="98368" y="88490"/>
            <a:ext cx="283493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Calibri"/>
                <a:cs typeface="Calibri"/>
              </a:rPr>
              <a:t>Code for DC Motor :</a:t>
            </a:r>
            <a:endParaRPr lang="en-US">
              <a:latin typeface="Calibri"/>
              <a:cs typeface="Calibri"/>
            </a:endParaRPr>
          </a:p>
          <a:p>
            <a:endParaRPr lang="en-US" sz="160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Header files</a:t>
            </a:r>
            <a:endParaRPr lang="en-US" sz="16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#ifndef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DCMOTOR_H_</a:t>
            </a: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DCMOTOR_H_</a:t>
            </a:r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60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initDCMotor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setMotorSpeed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bladeMotorSpeed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rotateMotor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stopMotor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#endif</a:t>
            </a:r>
            <a:r>
              <a:rPr lang="en-US" sz="16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DCMOTOR_H_ */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1681000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87CB39-C500-4A66-AB8F-9A167AA973EC}"/>
              </a:ext>
            </a:extLst>
          </p:cNvPr>
          <p:cNvSpPr txBox="1"/>
          <p:nvPr/>
        </p:nvSpPr>
        <p:spPr>
          <a:xfrm>
            <a:off x="664835" y="465185"/>
            <a:ext cx="7594709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3. Inductive Proximity Sensor</a:t>
            </a:r>
            <a:endParaRPr lang="en-US" b="1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1(Brown)  - Positive(+)</a:t>
            </a:r>
            <a:endParaRPr lang="en-US"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2(Blue)      - Negative(-)/ Ground</a:t>
            </a:r>
            <a:endParaRPr lang="en-US"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3(Black)    -  Output Signal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endParaRPr lang="en-US" sz="1600">
              <a:latin typeface="Calibri"/>
              <a:cs typeface="Calibri"/>
            </a:endParaRPr>
          </a:p>
          <a:p>
            <a:r>
              <a:rPr lang="en-US" sz="1600">
                <a:latin typeface="Calibri"/>
                <a:cs typeface="Calibri"/>
              </a:rPr>
              <a:t>Datasheet:</a:t>
            </a:r>
          </a:p>
          <a:p>
            <a:r>
              <a:rPr lang="en-US" sz="1600">
                <a:latin typeface="Calibri"/>
                <a:cs typeface="Calibri"/>
                <a:hlinkClick r:id="rId2"/>
              </a:rPr>
              <a:t>https://realpars.com/wp-content/uploads/2020/07/Inductive-sensor-NBB1.5-5GM25-E2-V3-PEPPERL%2BFUCHS.pdf</a:t>
            </a:r>
            <a:endParaRPr lang="en-US" sz="16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AEA3469-FE3A-4719-8074-9036855A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2" y="769653"/>
            <a:ext cx="2194160" cy="1884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6C8D66-F14E-49F4-9F9B-3D4D8ED71561}"/>
              </a:ext>
            </a:extLst>
          </p:cNvPr>
          <p:cNvSpPr txBox="1"/>
          <p:nvPr/>
        </p:nvSpPr>
        <p:spPr>
          <a:xfrm>
            <a:off x="664836" y="2062390"/>
            <a:ext cx="32742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latin typeface="Calibri"/>
                <a:cs typeface="Calibri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87169-1469-4468-8CFF-2517DC149E52}"/>
              </a:ext>
            </a:extLst>
          </p:cNvPr>
          <p:cNvSpPr txBox="1"/>
          <p:nvPr/>
        </p:nvSpPr>
        <p:spPr>
          <a:xfrm>
            <a:off x="824555" y="2122284"/>
            <a:ext cx="3374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latin typeface="Calibri"/>
                <a:cs typeface="Calibri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44E6C2-20EB-4063-8E43-E2D0C015E544}"/>
              </a:ext>
            </a:extLst>
          </p:cNvPr>
          <p:cNvSpPr txBox="1"/>
          <p:nvPr/>
        </p:nvSpPr>
        <p:spPr>
          <a:xfrm>
            <a:off x="994259" y="2212127"/>
            <a:ext cx="32742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latin typeface="Calibri"/>
                <a:cs typeface="Calibri"/>
              </a:rPr>
              <a:t>3</a:t>
            </a:r>
          </a:p>
        </p:txBody>
      </p:sp>
      <p:pic>
        <p:nvPicPr>
          <p:cNvPr id="9" name="Picture 8" descr="A picture containing indoor, wall, table, worktable&#10;&#10;Description automatically generated">
            <a:extLst>
              <a:ext uri="{FF2B5EF4-FFF2-40B4-BE49-F238E27FC236}">
                <a16:creationId xmlns:a16="http://schemas.microsoft.com/office/drawing/2014/main" id="{E0C6F704-FAB9-F20C-77C5-E5CE9105D7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5" b="13645"/>
          <a:stretch/>
        </p:blipFill>
        <p:spPr>
          <a:xfrm>
            <a:off x="4082111" y="859972"/>
            <a:ext cx="4785016" cy="35887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DBD622B-6DA6-E04C-285E-9B4CEA4DF613}"/>
              </a:ext>
            </a:extLst>
          </p:cNvPr>
          <p:cNvSpPr/>
          <p:nvPr/>
        </p:nvSpPr>
        <p:spPr>
          <a:xfrm>
            <a:off x="5857858" y="2164541"/>
            <a:ext cx="434788" cy="402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3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B9B126-8859-4452-AEA7-3D9EB4558B5C}"/>
              </a:ext>
            </a:extLst>
          </p:cNvPr>
          <p:cNvSpPr txBox="1"/>
          <p:nvPr/>
        </p:nvSpPr>
        <p:spPr>
          <a:xfrm>
            <a:off x="415637" y="280554"/>
            <a:ext cx="74116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Calibri"/>
                <a:cs typeface="Calibri"/>
              </a:rPr>
              <a:t>Schematic  Diagram of the System</a:t>
            </a:r>
            <a:endParaRPr lang="en-US" sz="3600">
              <a:cs typeface="Calibri"/>
            </a:endParaRP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3ADC0878-FD09-CFF4-00EC-183D6F8F77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2" y="1000743"/>
            <a:ext cx="7680960" cy="53346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23324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F4AE586-872E-406F-B4F4-543F582F190E}"/>
              </a:ext>
            </a:extLst>
          </p:cNvPr>
          <p:cNvGrpSpPr/>
          <p:nvPr/>
        </p:nvGrpSpPr>
        <p:grpSpPr>
          <a:xfrm>
            <a:off x="781690" y="703663"/>
            <a:ext cx="7832152" cy="3120012"/>
            <a:chOff x="624885" y="1020641"/>
            <a:chExt cx="7832152" cy="3120012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38D691C0-4FE7-4D64-A79B-830EB49D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85" y="1020642"/>
              <a:ext cx="3636990" cy="3120011"/>
            </a:xfrm>
            <a:prstGeom prst="rect">
              <a:avLst/>
            </a:prstGeom>
          </p:spPr>
        </p:pic>
        <p:pic>
          <p:nvPicPr>
            <p:cNvPr id="7" name="Picture 6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5AB340C0-2A88-4BB7-8EA3-D3B0E7755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585" y="1020641"/>
              <a:ext cx="4588452" cy="312001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3132567-5C5E-43F6-A454-CB4AA5FAD545}"/>
              </a:ext>
            </a:extLst>
          </p:cNvPr>
          <p:cNvSpPr txBox="1"/>
          <p:nvPr/>
        </p:nvSpPr>
        <p:spPr>
          <a:xfrm>
            <a:off x="655924" y="67696"/>
            <a:ext cx="359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Internal structure: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78DEAE-93D0-4F07-80CD-3A5B39D20D84}"/>
              </a:ext>
            </a:extLst>
          </p:cNvPr>
          <p:cNvSpPr txBox="1"/>
          <p:nvPr/>
        </p:nvSpPr>
        <p:spPr>
          <a:xfrm>
            <a:off x="781690" y="4529526"/>
            <a:ext cx="579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libri"/>
                <a:cs typeface="Calibri"/>
              </a:rPr>
              <a:t>Maximum current:  200mA </a:t>
            </a:r>
          </a:p>
          <a:p>
            <a:r>
              <a:rPr lang="en-US" sz="1800">
                <a:latin typeface="Calibri"/>
                <a:cs typeface="Calibri"/>
              </a:rPr>
              <a:t>Maximum voltage:  30 VDC </a:t>
            </a:r>
          </a:p>
          <a:p>
            <a:r>
              <a:rPr lang="en-US" sz="1800">
                <a:cs typeface="Calibri"/>
              </a:rPr>
              <a:t>Output type          :  PNP</a:t>
            </a:r>
          </a:p>
          <a:p>
            <a:r>
              <a:rPr lang="it-IT"/>
              <a:t>Temperature         : -25 ... 70 °C (-13 ... 158 °F)</a:t>
            </a:r>
            <a:endParaRPr lang="en-US" sz="1800">
              <a:cs typeface="Calibri"/>
            </a:endParaRP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5996B-0EAF-4513-9252-8D3A61E65294}"/>
              </a:ext>
            </a:extLst>
          </p:cNvPr>
          <p:cNvSpPr txBox="1"/>
          <p:nvPr/>
        </p:nvSpPr>
        <p:spPr>
          <a:xfrm>
            <a:off x="732554" y="3781432"/>
            <a:ext cx="3636990" cy="7480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 eaLnBrk="1" hangingPunct="1">
              <a:lnSpc>
                <a:spcPct val="85000"/>
              </a:lnSpc>
              <a:spcAft>
                <a:spcPts val="600"/>
              </a:spcAft>
            </a:pPr>
            <a:r>
              <a:rPr lang="en-US" sz="2800" b="1" spc="-50">
                <a:latin typeface="+mn-lt"/>
                <a:ea typeface="+mj-ea"/>
                <a:cs typeface="+mj-cs"/>
              </a:rPr>
              <a:t>Specifications:</a:t>
            </a:r>
            <a:endParaRPr lang="en-US" sz="2800" b="1" spc="-50">
              <a:latin typeface="+mn-lt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042896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9E1AB3-2BB0-44BD-96D5-3843F23D7392}"/>
              </a:ext>
            </a:extLst>
          </p:cNvPr>
          <p:cNvSpPr txBox="1"/>
          <p:nvPr/>
        </p:nvSpPr>
        <p:spPr>
          <a:xfrm>
            <a:off x="5594556" y="1353616"/>
            <a:ext cx="3224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PNP Type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12BBB-0B2F-4F9D-8BB3-27E877D9C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418667" cy="30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2B68D-A85E-4C27-B89A-736FBDC6B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86" y="3141225"/>
            <a:ext cx="5673214" cy="3191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A9097-2D8F-4737-94A9-D84CF918DCE0}"/>
              </a:ext>
            </a:extLst>
          </p:cNvPr>
          <p:cNvSpPr txBox="1"/>
          <p:nvPr/>
        </p:nvSpPr>
        <p:spPr>
          <a:xfrm>
            <a:off x="339214" y="4324668"/>
            <a:ext cx="3224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NPN Type Structure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81DA027-5FC6-4D09-ABE1-7DCA08DAADBF}"/>
              </a:ext>
            </a:extLst>
          </p:cNvPr>
          <p:cNvSpPr/>
          <p:nvPr/>
        </p:nvSpPr>
        <p:spPr>
          <a:xfrm>
            <a:off x="1496962" y="4847888"/>
            <a:ext cx="707922" cy="31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DDC42434-EAA2-41C4-A7E9-CD3F064FC169}"/>
              </a:ext>
            </a:extLst>
          </p:cNvPr>
          <p:cNvSpPr/>
          <p:nvPr/>
        </p:nvSpPr>
        <p:spPr>
          <a:xfrm>
            <a:off x="6477000" y="1876836"/>
            <a:ext cx="668593" cy="34412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505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65CD43F-FCEE-4493-BE67-347881C3B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09" y="1064649"/>
            <a:ext cx="8406581" cy="47287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F1C5DC-EB05-472B-B5D2-EE4329FBFC35}"/>
              </a:ext>
            </a:extLst>
          </p:cNvPr>
          <p:cNvSpPr txBox="1"/>
          <p:nvPr/>
        </p:nvSpPr>
        <p:spPr>
          <a:xfrm>
            <a:off x="368709" y="329869"/>
            <a:ext cx="395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Working Principle</a:t>
            </a:r>
          </a:p>
        </p:txBody>
      </p:sp>
    </p:spTree>
    <p:extLst>
      <p:ext uri="{BB962C8B-B14F-4D97-AF65-F5344CB8AC3E}">
        <p14:creationId xmlns:p14="http://schemas.microsoft.com/office/powerpoint/2010/main" val="41148803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esentation1">
            <a:hlinkClick r:id="" action="ppaction://media"/>
            <a:extLst>
              <a:ext uri="{FF2B5EF4-FFF2-40B4-BE49-F238E27FC236}">
                <a16:creationId xmlns:a16="http://schemas.microsoft.com/office/drawing/2014/main" id="{774FB28D-2300-4061-A8C1-88363C9EA7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8253" y="1150373"/>
            <a:ext cx="7953205" cy="44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97C97E-2F7A-866E-AD8F-615441005E9E}"/>
              </a:ext>
            </a:extLst>
          </p:cNvPr>
          <p:cNvSpPr txBox="1"/>
          <p:nvPr/>
        </p:nvSpPr>
        <p:spPr>
          <a:xfrm>
            <a:off x="6024939" y="5383305"/>
            <a:ext cx="2403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For Metal Pipe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178CB21-B0AE-40A5-0433-7100AC49E730}"/>
              </a:ext>
            </a:extLst>
          </p:cNvPr>
          <p:cNvSpPr/>
          <p:nvPr/>
        </p:nvSpPr>
        <p:spPr>
          <a:xfrm rot="16200000">
            <a:off x="7003024" y="4736234"/>
            <a:ext cx="540774" cy="25072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5CA4C4-6141-B3F7-838C-6A88BFBAD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/>
          <a:stretch/>
        </p:blipFill>
        <p:spPr>
          <a:xfrm>
            <a:off x="0" y="-12638"/>
            <a:ext cx="4470994" cy="4214060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949C3C6C-B592-D3C8-B9FD-77463B108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04" y="-12638"/>
            <a:ext cx="4611328" cy="4214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9EBF48-7C3C-12E7-1EEE-4CA5EAAE785C}"/>
              </a:ext>
            </a:extLst>
          </p:cNvPr>
          <p:cNvSpPr txBox="1"/>
          <p:nvPr/>
        </p:nvSpPr>
        <p:spPr>
          <a:xfrm>
            <a:off x="410270" y="5383305"/>
            <a:ext cx="2507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For PVC Pipe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589C4C9-C5A2-D352-1978-25A305B6A935}"/>
              </a:ext>
            </a:extLst>
          </p:cNvPr>
          <p:cNvSpPr/>
          <p:nvPr/>
        </p:nvSpPr>
        <p:spPr>
          <a:xfrm rot="5400000">
            <a:off x="1106128" y="4720959"/>
            <a:ext cx="560438" cy="26161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BF6CA5-0C7F-5D3B-DC2B-F04BCE18F984}"/>
              </a:ext>
            </a:extLst>
          </p:cNvPr>
          <p:cNvCxnSpPr>
            <a:cxnSpLocks/>
          </p:cNvCxnSpPr>
          <p:nvPr/>
        </p:nvCxnSpPr>
        <p:spPr>
          <a:xfrm flipH="1">
            <a:off x="4473680" y="6906"/>
            <a:ext cx="46478" cy="63447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7278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1D542-72DC-409C-BDB3-8E4C1241519D}"/>
              </a:ext>
            </a:extLst>
          </p:cNvPr>
          <p:cNvSpPr txBox="1"/>
          <p:nvPr/>
        </p:nvSpPr>
        <p:spPr>
          <a:xfrm>
            <a:off x="524167" y="224984"/>
            <a:ext cx="7498956" cy="72635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highlight>
                  <a:srgbClr val="FFFFFF"/>
                </a:highlight>
                <a:latin typeface="Consolas" panose="020B0609020204030204" pitchFamily="49" charset="0"/>
              </a:rPr>
              <a:t>Code for </a:t>
            </a:r>
            <a:r>
              <a:rPr lang="en-US" b="1">
                <a:latin typeface="Calibri"/>
                <a:cs typeface="Calibri"/>
              </a:rPr>
              <a:t>Inductive Proximity Sensor :</a:t>
            </a:r>
            <a:endParaRPr lang="en-US" b="1">
              <a:cs typeface="Calibri"/>
            </a:endParaRPr>
          </a:p>
          <a:p>
            <a:endParaRPr lang="en-US" sz="12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1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000000UL</a:t>
            </a: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i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400" i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DDRA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=(1&lt;&lt;</a:t>
            </a:r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PA0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isMetal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14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PINB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PB5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Change DC motor speed</a:t>
            </a:r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metal</a:t>
            </a:r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isMetal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1;</a:t>
            </a:r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//</a:t>
            </a:r>
            <a:r>
              <a:rPr lang="en-US" sz="1400" i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sendData</a:t>
            </a:r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(HIGH_SPEED);</a:t>
            </a:r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PVC</a:t>
            </a:r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isMetal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</a:p>
          <a:p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1400" i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sendData</a:t>
            </a:r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(LOW_SPEED);</a:t>
            </a:r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400" i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//for demonstration only</a:t>
            </a:r>
            <a:endParaRPr lang="en-US" sz="1400" i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i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isMetal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|=(1&lt;&lt;</a:t>
            </a:r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PA0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400" i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en-US" sz="1400" i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&amp;=~(1&lt;&lt;</a:t>
            </a:r>
            <a:r>
              <a:rPr lang="en-US" sz="1400" i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PA0</a:t>
            </a:r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400" i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400"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endParaRPr lang="en-US"/>
          </a:p>
          <a:p>
            <a:endParaRPr lang="en-US"/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90933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586E3-6805-C628-A28B-BFC8DEC68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39" y="835494"/>
            <a:ext cx="6500449" cy="5388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775A72-67FF-C4CB-E528-1DF6CBA94C52}"/>
              </a:ext>
            </a:extLst>
          </p:cNvPr>
          <p:cNvSpPr txBox="1"/>
          <p:nvPr/>
        </p:nvSpPr>
        <p:spPr>
          <a:xfrm>
            <a:off x="417180" y="255842"/>
            <a:ext cx="63474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PCB Design for all responsible components:</a:t>
            </a:r>
          </a:p>
        </p:txBody>
      </p:sp>
    </p:spTree>
    <p:extLst>
      <p:ext uri="{BB962C8B-B14F-4D97-AF65-F5344CB8AC3E}">
        <p14:creationId xmlns:p14="http://schemas.microsoft.com/office/powerpoint/2010/main" val="28993749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2">
            <a:extLst>
              <a:ext uri="{FF2B5EF4-FFF2-40B4-BE49-F238E27FC236}">
                <a16:creationId xmlns:a16="http://schemas.microsoft.com/office/drawing/2014/main" id="{5D3A44EF-09A9-4EC4-9BC5-B94B240B4A18}"/>
              </a:ext>
            </a:extLst>
          </p:cNvPr>
          <p:cNvSpPr txBox="1"/>
          <p:nvPr/>
        </p:nvSpPr>
        <p:spPr>
          <a:xfrm>
            <a:off x="689032" y="1111687"/>
            <a:ext cx="7709533" cy="4225626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/>
          <a:p>
            <a:pPr>
              <a:defRPr/>
            </a:pPr>
            <a:r>
              <a:rPr lang="en-US" sz="2800" b="1">
                <a:solidFill>
                  <a:schemeClr val="tx1"/>
                </a:solidFill>
              </a:rPr>
              <a:t>Member 5- K.M. Tharangana (204215A)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r>
              <a:rPr lang="en-US" sz="2600" b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Responsible Components :</a:t>
            </a:r>
            <a:endParaRPr lang="en-US" sz="2600" b="1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defRPr/>
            </a:pPr>
            <a:endParaRPr lang="en-US" sz="2600" b="1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/>
            </a:endParaRP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20F0502020204030204" pitchFamily="34" charset="0"/>
              <a:buChar char="§"/>
              <a:defRPr/>
            </a:pPr>
            <a:r>
              <a:rPr lang="en-US" sz="2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      LCD Display</a:t>
            </a:r>
            <a:endParaRPr lang="en-US" sz="220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/>
            </a:endParaRP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  <a:defRPr/>
            </a:pPr>
            <a:r>
              <a:rPr lang="en-US" sz="2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      </a:t>
            </a:r>
            <a:r>
              <a:rPr lang="en-US" sz="2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/>
              </a:rPr>
              <a:t>Ultrasonic Sensor(measuring process)</a:t>
            </a:r>
          </a:p>
          <a:p>
            <a:pPr marL="342900" indent="-342900"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  <a:defRPr/>
            </a:pPr>
            <a:r>
              <a:rPr lang="en-US" sz="2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      Stepper motor(clutch 3)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defRPr/>
            </a:pPr>
            <a:br>
              <a:rPr lang="en-US" b="0" i="0">
                <a:effectLst/>
                <a:latin typeface="+mn-lt"/>
              </a:rPr>
            </a:br>
            <a:br>
              <a:rPr lang="en-US">
                <a:latin typeface="+mn-lt"/>
              </a:rPr>
            </a:b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" name="Graphic 5" descr="Programmer">
            <a:extLst>
              <a:ext uri="{FF2B5EF4-FFF2-40B4-BE49-F238E27FC236}">
                <a16:creationId xmlns:a16="http://schemas.microsoft.com/office/drawing/2014/main" id="{A56B3B42-6A21-12C9-3EF6-2B626CC2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3351" y="2111465"/>
            <a:ext cx="2351332" cy="235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942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F78F57-8A7F-4FF5-91F7-E16771FAECAA}"/>
              </a:ext>
            </a:extLst>
          </p:cNvPr>
          <p:cNvSpPr txBox="1"/>
          <p:nvPr/>
        </p:nvSpPr>
        <p:spPr>
          <a:xfrm>
            <a:off x="304800" y="533400"/>
            <a:ext cx="86106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/>
              <a:t>16x2 LCD Display  </a:t>
            </a:r>
            <a:endParaRPr lang="en-US" sz="2400"/>
          </a:p>
          <a:p>
            <a:endParaRPr lang="en-US"/>
          </a:p>
          <a:p>
            <a:r>
              <a:rPr lang="en-US"/>
              <a:t>                                                                           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 sz="1600"/>
          </a:p>
          <a:p>
            <a:endParaRPr lang="en-US" sz="1600"/>
          </a:p>
          <a:p>
            <a:endParaRPr lang="en-US"/>
          </a:p>
          <a:p>
            <a:endParaRPr lang="en-US"/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9332648-14D1-4975-8A0A-216A94BF4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74" y="1344870"/>
            <a:ext cx="2886075" cy="34861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1198DF-A437-4DA6-8D38-9625393031CC}"/>
              </a:ext>
            </a:extLst>
          </p:cNvPr>
          <p:cNvSpPr/>
          <p:nvPr/>
        </p:nvSpPr>
        <p:spPr>
          <a:xfrm>
            <a:off x="838200" y="995065"/>
            <a:ext cx="838200" cy="224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indoor, toy, office, worktable&#10;&#10;Description automatically generated">
            <a:extLst>
              <a:ext uri="{FF2B5EF4-FFF2-40B4-BE49-F238E27FC236}">
                <a16:creationId xmlns:a16="http://schemas.microsoft.com/office/drawing/2014/main" id="{EE6A0A72-32F8-1875-FF94-52E4AC3DF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00" y="1344870"/>
            <a:ext cx="3657600" cy="365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B145B0-9F63-05C6-6083-A7A69A4E09A6}"/>
              </a:ext>
            </a:extLst>
          </p:cNvPr>
          <p:cNvSpPr txBox="1"/>
          <p:nvPr/>
        </p:nvSpPr>
        <p:spPr>
          <a:xfrm>
            <a:off x="751393" y="5565058"/>
            <a:ext cx="787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Guide the user to enter the needed length and quantity of pipe and display them</a:t>
            </a:r>
          </a:p>
        </p:txBody>
      </p:sp>
    </p:spTree>
    <p:extLst>
      <p:ext uri="{BB962C8B-B14F-4D97-AF65-F5344CB8AC3E}">
        <p14:creationId xmlns:p14="http://schemas.microsoft.com/office/powerpoint/2010/main" val="746933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1B87DC-A191-4AA2-8FDE-2449FF75F02D}"/>
              </a:ext>
            </a:extLst>
          </p:cNvPr>
          <p:cNvSpPr txBox="1"/>
          <p:nvPr/>
        </p:nvSpPr>
        <p:spPr>
          <a:xfrm>
            <a:off x="671209" y="583660"/>
            <a:ext cx="3122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Pin Description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A778026-50B2-4DE9-9E4B-E5622B33F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544975"/>
              </p:ext>
            </p:extLst>
          </p:nvPr>
        </p:nvGraphicFramePr>
        <p:xfrm>
          <a:off x="946825" y="1902839"/>
          <a:ext cx="7759430" cy="2179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6996">
                  <a:extLst>
                    <a:ext uri="{9D8B030D-6E8A-4147-A177-3AD203B41FA5}">
                      <a16:colId xmlns:a16="http://schemas.microsoft.com/office/drawing/2014/main" val="4041324955"/>
                    </a:ext>
                  </a:extLst>
                </a:gridCol>
                <a:gridCol w="1264596">
                  <a:extLst>
                    <a:ext uri="{9D8B030D-6E8A-4147-A177-3AD203B41FA5}">
                      <a16:colId xmlns:a16="http://schemas.microsoft.com/office/drawing/2014/main" val="2030689365"/>
                    </a:ext>
                  </a:extLst>
                </a:gridCol>
                <a:gridCol w="5077838">
                  <a:extLst>
                    <a:ext uri="{9D8B030D-6E8A-4147-A177-3AD203B41FA5}">
                      <a16:colId xmlns:a16="http://schemas.microsoft.com/office/drawing/2014/main" val="2781515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Pin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12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VSS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Ground pin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276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VDD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5v power supply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8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VEE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Adjust the contrast of display. Potentiometer / variable resistor is connected and by changing the resistance we can adjust the contrast. (lower the voltage higher the contrast.)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662740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87FF619-3F5A-4C0C-A7EF-EBD7EFD6D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042535"/>
              </p:ext>
            </p:extLst>
          </p:nvPr>
        </p:nvGraphicFramePr>
        <p:xfrm>
          <a:off x="946825" y="4989443"/>
          <a:ext cx="7759431" cy="70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6996">
                  <a:extLst>
                    <a:ext uri="{9D8B030D-6E8A-4147-A177-3AD203B41FA5}">
                      <a16:colId xmlns:a16="http://schemas.microsoft.com/office/drawing/2014/main" val="3101114865"/>
                    </a:ext>
                  </a:extLst>
                </a:gridCol>
                <a:gridCol w="1284051">
                  <a:extLst>
                    <a:ext uri="{9D8B030D-6E8A-4147-A177-3AD203B41FA5}">
                      <a16:colId xmlns:a16="http://schemas.microsoft.com/office/drawing/2014/main" val="3025005770"/>
                    </a:ext>
                  </a:extLst>
                </a:gridCol>
                <a:gridCol w="5058384">
                  <a:extLst>
                    <a:ext uri="{9D8B030D-6E8A-4147-A177-3AD203B41FA5}">
                      <a16:colId xmlns:a16="http://schemas.microsoft.com/office/drawing/2014/main" val="3976540166"/>
                    </a:ext>
                  </a:extLst>
                </a:gridCol>
              </a:tblGrid>
              <a:tr h="29008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LED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Positive supply for backlight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21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LED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Negative supply for backlight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2611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E7DB7E5-3D83-4370-AC7A-B50EAE4F25D1}"/>
              </a:ext>
            </a:extLst>
          </p:cNvPr>
          <p:cNvSpPr txBox="1"/>
          <p:nvPr/>
        </p:nvSpPr>
        <p:spPr>
          <a:xfrm>
            <a:off x="830093" y="1400783"/>
            <a:ext cx="94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Power: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8E313-640A-4463-BBC9-6BE0B3E27AC3}"/>
              </a:ext>
            </a:extLst>
          </p:cNvPr>
          <p:cNvSpPr txBox="1"/>
          <p:nvPr/>
        </p:nvSpPr>
        <p:spPr>
          <a:xfrm>
            <a:off x="881973" y="4447231"/>
            <a:ext cx="12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Backlight:</a:t>
            </a:r>
          </a:p>
        </p:txBody>
      </p:sp>
    </p:spTree>
    <p:extLst>
      <p:ext uri="{BB962C8B-B14F-4D97-AF65-F5344CB8AC3E}">
        <p14:creationId xmlns:p14="http://schemas.microsoft.com/office/powerpoint/2010/main" val="46202115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87D8A0E67743499EE586C1AD08971B" ma:contentTypeVersion="5" ma:contentTypeDescription="Create a new document." ma:contentTypeScope="" ma:versionID="1160efb19afd69518e32b02f96c15054">
  <xsd:schema xmlns:xsd="http://www.w3.org/2001/XMLSchema" xmlns:xs="http://www.w3.org/2001/XMLSchema" xmlns:p="http://schemas.microsoft.com/office/2006/metadata/properties" xmlns:ns3="06acbff9-80d8-4460-8709-116fea7979c9" xmlns:ns4="7f5f4609-923a-4236-a108-77468d535acf" targetNamespace="http://schemas.microsoft.com/office/2006/metadata/properties" ma:root="true" ma:fieldsID="16d3e767b0cbac62a7165c57602a207e" ns3:_="" ns4:_="">
    <xsd:import namespace="06acbff9-80d8-4460-8709-116fea7979c9"/>
    <xsd:import namespace="7f5f4609-923a-4236-a108-77468d535ac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acbff9-80d8-4460-8709-116fea7979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5f4609-923a-4236-a108-77468d535a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201AA3-BD6F-47F0-A026-C1A00E20A7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922F2C-617D-41F9-BB7E-C500FB317F40}">
  <ds:schemaRefs>
    <ds:schemaRef ds:uri="06acbff9-80d8-4460-8709-116fea7979c9"/>
    <ds:schemaRef ds:uri="7f5f4609-923a-4236-a108-77468d535a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CE78ED9-6997-40B5-A344-830F92F8C81D}">
  <ds:schemaRefs>
    <ds:schemaRef ds:uri="06acbff9-80d8-4460-8709-116fea7979c9"/>
    <ds:schemaRef ds:uri="7f5f4609-923a-4236-a108-77468d535ac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7461</Words>
  <Application>Microsoft Office PowerPoint</Application>
  <PresentationFormat>On-screen Show (4:3)</PresentationFormat>
  <Paragraphs>1718</Paragraphs>
  <Slides>127</Slides>
  <Notes>2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6" baseType="lpstr">
      <vt:lpstr>Arial</vt:lpstr>
      <vt:lpstr>Calibri</vt:lpstr>
      <vt:lpstr>Calibri Light</vt:lpstr>
      <vt:lpstr>Consolas</vt:lpstr>
      <vt:lpstr>Times New Roman</vt:lpstr>
      <vt:lpstr>TimesNewRomanPSMT</vt:lpstr>
      <vt:lpstr>Wingdings</vt:lpstr>
      <vt:lpstr>Wingdings 3</vt:lpstr>
      <vt:lpstr>Retrospect</vt:lpstr>
      <vt:lpstr>Automatic Pipe Cutting Machine </vt:lpstr>
      <vt:lpstr>Group Members</vt:lpstr>
      <vt:lpstr>Outline</vt:lpstr>
      <vt:lpstr>Problem in Brief</vt:lpstr>
      <vt:lpstr>Project Aim &amp; Objectives</vt:lpstr>
      <vt:lpstr>PowerPoint Presentation</vt:lpstr>
      <vt:lpstr>PowerPoint Presentation</vt:lpstr>
      <vt:lpstr>Proposed Solution (Cont’d) </vt:lpstr>
      <vt:lpstr>PowerPoint Presentation</vt:lpstr>
      <vt:lpstr>PowerPoint Presentation</vt:lpstr>
      <vt:lpstr>PowerPoint Presentation</vt:lpstr>
      <vt:lpstr>Resource Required</vt:lpstr>
      <vt:lpstr>PowerPoint Presentation</vt:lpstr>
      <vt:lpstr>Test and Implementation</vt:lpstr>
      <vt:lpstr>1. Entering user inputs</vt:lpstr>
      <vt:lpstr>2.Detecting the pipe and Identifying the      material</vt:lpstr>
      <vt:lpstr>PowerPoint Presentation</vt:lpstr>
      <vt:lpstr>3.Tightening Process</vt:lpstr>
      <vt:lpstr>Technique for Tightening Process</vt:lpstr>
      <vt:lpstr>Calculations</vt:lpstr>
      <vt:lpstr>4. Aligning Process</vt:lpstr>
      <vt:lpstr>Technique for Moving Clutch (Rail System) </vt:lpstr>
      <vt:lpstr>5.Measuring Process</vt:lpstr>
      <vt:lpstr>6.Cutting Process</vt:lpstr>
      <vt:lpstr>7. Wastage Separating and Collecting       Process</vt:lpstr>
      <vt:lpstr>Technique for Separating Process</vt:lpstr>
      <vt:lpstr>Test and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Technique for Moving Clutch (Rail System)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Usage:Aligning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Usage : Tightening Process</vt:lpstr>
      <vt:lpstr>Technique for Tightening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Dulantha</dc:creator>
  <cp:lastModifiedBy>Amal Shalinda</cp:lastModifiedBy>
  <cp:revision>1</cp:revision>
  <dcterms:created xsi:type="dcterms:W3CDTF">2011-08-15T16:28:11Z</dcterms:created>
  <dcterms:modified xsi:type="dcterms:W3CDTF">2022-07-25T04:56:02Z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0x0101002087D8A0E67743499EE586C1AD08971B</vt:lpwstr>
  </property>
</Properties>
</file>